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6"/>
  </p:notesMasterIdLst>
  <p:handoutMasterIdLst>
    <p:handoutMasterId r:id="rId77"/>
  </p:handoutMasterIdLst>
  <p:sldIdLst>
    <p:sldId id="332" r:id="rId3"/>
    <p:sldId id="334" r:id="rId4"/>
    <p:sldId id="335" r:id="rId5"/>
    <p:sldId id="336" r:id="rId6"/>
    <p:sldId id="337" r:id="rId7"/>
    <p:sldId id="338" r:id="rId8"/>
    <p:sldId id="405" r:id="rId9"/>
    <p:sldId id="406" r:id="rId10"/>
    <p:sldId id="341" r:id="rId11"/>
    <p:sldId id="407" r:id="rId12"/>
    <p:sldId id="408" r:id="rId13"/>
    <p:sldId id="409" r:id="rId14"/>
    <p:sldId id="410" r:id="rId15"/>
    <p:sldId id="411" r:id="rId16"/>
    <p:sldId id="412" r:id="rId17"/>
    <p:sldId id="348" r:id="rId18"/>
    <p:sldId id="349" r:id="rId19"/>
    <p:sldId id="350" r:id="rId20"/>
    <p:sldId id="351" r:id="rId21"/>
    <p:sldId id="352" r:id="rId22"/>
    <p:sldId id="353" r:id="rId23"/>
    <p:sldId id="354" r:id="rId24"/>
    <p:sldId id="413" r:id="rId25"/>
    <p:sldId id="414" r:id="rId26"/>
    <p:sldId id="357" r:id="rId27"/>
    <p:sldId id="358" r:id="rId28"/>
    <p:sldId id="415" r:id="rId29"/>
    <p:sldId id="416" r:id="rId30"/>
    <p:sldId id="417" r:id="rId31"/>
    <p:sldId id="418"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329" r:id="rId7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30" userDrawn="1">
          <p15:clr>
            <a:srgbClr val="A4A3A4"/>
          </p15:clr>
        </p15:guide>
        <p15:guide id="3" pos="340" userDrawn="1">
          <p15:clr>
            <a:srgbClr val="A4A3A4"/>
          </p15:clr>
        </p15:guide>
        <p15:guide id="4" pos="5193" userDrawn="1">
          <p15:clr>
            <a:srgbClr val="A4A3A4"/>
          </p15:clr>
        </p15:guide>
        <p15:guide id="5"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0" autoAdjust="0"/>
    <p:restoredTop sz="92907" autoAdjust="0"/>
  </p:normalViewPr>
  <p:slideViewPr>
    <p:cSldViewPr snapToGrid="0" snapToObjects="1">
      <p:cViewPr varScale="1">
        <p:scale>
          <a:sx n="103" d="100"/>
          <a:sy n="103" d="100"/>
        </p:scale>
        <p:origin x="1158" y="114"/>
      </p:cViewPr>
      <p:guideLst>
        <p:guide orient="horz" pos="3430"/>
        <p:guide pos="340"/>
        <p:guide pos="5193"/>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749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1pPr>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729551" y="6497383"/>
            <a:ext cx="6036720" cy="171990"/>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2017, 2013, 2007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1045386"/>
          </a:xfrm>
        </p:spPr>
        <p:txBody>
          <a:bodyPr anchor="b"/>
          <a:lstStyle/>
          <a:p>
            <a:pPr>
              <a:defRPr/>
            </a:pPr>
            <a:r>
              <a:rPr lang="en-US" dirty="0"/>
              <a:t>Data Abstraction &amp; Problem Solving with </a:t>
            </a:r>
            <a:r>
              <a:rPr lang="en-US" dirty="0" smtClean="0"/>
              <a:t>C++: </a:t>
            </a:r>
            <a:r>
              <a:rPr lang="en-US" dirty="0"/>
              <a:t>Walls </a:t>
            </a:r>
            <a:r>
              <a:rPr lang="en-US" dirty="0" smtClean="0"/>
              <a:t>and </a:t>
            </a:r>
            <a:r>
              <a:rPr lang="en-US" dirty="0"/>
              <a:t>Mirrors</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260756"/>
            <a:ext cx="8229600" cy="478970"/>
          </a:xfrm>
        </p:spPr>
        <p:txBody>
          <a:bodyPr/>
          <a:lstStyle/>
          <a:p>
            <a:r>
              <a:rPr lang="en-US" dirty="0" smtClean="0">
                <a:latin typeface="+mn-lt"/>
              </a:rPr>
              <a:t>Seventh </a:t>
            </a:r>
            <a:r>
              <a:rPr lang="en-US" dirty="0">
                <a:latin typeface="+mn-lt"/>
              </a:rPr>
              <a:t>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a:t>
            </a:r>
            <a:r>
              <a:rPr lang="en-US" b="1" dirty="0" smtClean="0">
                <a:latin typeface="+mn-lt"/>
              </a:rPr>
              <a:t>16</a:t>
            </a:r>
            <a:endParaRPr lang="en-US" b="1" dirty="0">
              <a:latin typeface="+mn-lt"/>
            </a:endParaRPr>
          </a:p>
        </p:txBody>
      </p:sp>
      <p:sp>
        <p:nvSpPr>
          <p:cNvPr id="5" name="Text Placeholder 4"/>
          <p:cNvSpPr>
            <a:spLocks noGrp="1"/>
          </p:cNvSpPr>
          <p:nvPr>
            <p:ph type="body" idx="3"/>
          </p:nvPr>
        </p:nvSpPr>
        <p:spPr>
          <a:xfrm>
            <a:off x="4773168" y="3114461"/>
            <a:ext cx="3913631" cy="616881"/>
          </a:xfrm>
        </p:spPr>
        <p:txBody>
          <a:bodyPr/>
          <a:lstStyle/>
          <a:p>
            <a:pPr algn="ctr" eaLnBrk="1" hangingPunct="1"/>
            <a:r>
              <a:rPr lang="en-US" altLang="en-US" dirty="0" smtClean="0">
                <a:latin typeface="+mn-lt"/>
              </a:rPr>
              <a:t>Tree Implementations</a:t>
            </a:r>
            <a:endParaRPr lang="en-US" altLang="en-US" dirty="0">
              <a:latin typeface="+mn-lt"/>
              <a:cs typeface="Verdana" panose="020B0604030504040204" pitchFamily="34" charset="0"/>
            </a:endParaRPr>
          </a:p>
        </p:txBody>
      </p:sp>
      <p:pic>
        <p:nvPicPr>
          <p:cNvPr id="9" name="Picture 8" descr="Front Cover: Data Abstraction &amp; Problem Solving with C++: Walls and Mirrors Seventh Edition by Carrano and Henry."/>
          <p:cNvPicPr/>
          <p:nvPr/>
        </p:nvPicPr>
        <p:blipFill>
          <a:blip r:embed="rId3">
            <a:extLst>
              <a:ext uri="{28A0092B-C50C-407E-A947-70E740481C1C}">
                <a14:useLocalDpi xmlns:a14="http://schemas.microsoft.com/office/drawing/2010/main" val="0"/>
              </a:ext>
            </a:extLst>
          </a:blip>
          <a:srcRect/>
          <a:stretch>
            <a:fillRect/>
          </a:stretch>
        </p:blipFill>
        <p:spPr bwMode="auto">
          <a:xfrm>
            <a:off x="761120" y="1879948"/>
            <a:ext cx="3460639" cy="4230949"/>
          </a:xfrm>
          <a:prstGeom prst="rect">
            <a:avLst/>
          </a:prstGeom>
          <a:noFill/>
          <a:ln w="9525">
            <a:solidFill>
              <a:schemeClr val="tx1"/>
            </a:solidFill>
          </a:ln>
        </p:spPr>
      </p:pic>
      <p:sp>
        <p:nvSpPr>
          <p:cNvPr id="6" name="Text Placeholder 5"/>
          <p:cNvSpPr>
            <a:spLocks noGrp="1"/>
          </p:cNvSpPr>
          <p:nvPr>
            <p:ph type="body" idx="13"/>
          </p:nvPr>
        </p:nvSpPr>
        <p:spPr>
          <a:xfrm>
            <a:off x="2729551" y="6497383"/>
            <a:ext cx="6036720" cy="171990"/>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2017, 2013, 2007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351184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Header </a:t>
            </a:r>
            <a:r>
              <a:rPr lang="en-US" altLang="en-US" dirty="0" smtClean="0"/>
              <a:t>File </a:t>
            </a:r>
            <a:r>
              <a:rPr lang="en-US" altLang="en-US" sz="2000" b="0" dirty="0" smtClean="0"/>
              <a:t>(1 of 6)</a:t>
            </a:r>
            <a:endParaRPr lang="en-US" sz="2000" b="0" dirty="0"/>
          </a:p>
        </p:txBody>
      </p:sp>
      <p:sp>
        <p:nvSpPr>
          <p:cNvPr id="3" name="Text Placeholder 2"/>
          <p:cNvSpPr>
            <a:spLocks noGrp="1"/>
          </p:cNvSpPr>
          <p:nvPr>
            <p:ph type="body" idx="1"/>
          </p:nvPr>
        </p:nvSpPr>
        <p:spPr>
          <a:xfrm>
            <a:off x="457200" y="1600201"/>
            <a:ext cx="8229600" cy="813216"/>
          </a:xfrm>
        </p:spPr>
        <p:txBody>
          <a:bodyPr/>
          <a:lstStyle/>
          <a:p>
            <a:pPr marL="0" indent="0">
              <a:buNone/>
            </a:pPr>
            <a:r>
              <a:rPr lang="en-US" altLang="en-US" sz="2200" b="1" dirty="0" smtClean="0"/>
              <a:t>Listing 16-3 </a:t>
            </a:r>
            <a:r>
              <a:rPr lang="en-US" altLang="en-US" sz="2200" dirty="0" smtClean="0"/>
              <a:t>A </a:t>
            </a:r>
            <a:r>
              <a:rPr lang="en-US" altLang="en-US" sz="2200" dirty="0"/>
              <a:t>header file for the </a:t>
            </a:r>
            <a:r>
              <a:rPr lang="en-US" altLang="en-US" sz="2200" dirty="0" smtClean="0"/>
              <a:t>link-based implementation </a:t>
            </a:r>
            <a:r>
              <a:rPr lang="en-US" altLang="en-US" sz="2200" dirty="0"/>
              <a:t>of the class </a:t>
            </a:r>
            <a:r>
              <a:rPr lang="en-US" altLang="en-US" sz="2200" b="1" dirty="0" smtClean="0">
                <a:solidFill>
                  <a:schemeClr val="tx1"/>
                </a:solidFill>
              </a:rPr>
              <a:t>BinaryNodeTree</a:t>
            </a:r>
            <a:endParaRPr lang="en-US" altLang="en-US" sz="2200" b="1" dirty="0">
              <a:solidFill>
                <a:schemeClr val="tx1"/>
              </a:solidFill>
            </a:endParaRPr>
          </a:p>
        </p:txBody>
      </p:sp>
      <p:pic>
        <p:nvPicPr>
          <p:cNvPr id="4" name="Picture 6" descr="Computer code has 94 lines. The lines read as follows. Line 1. forward slash asterisk asterisk A D T binary tree colon Link dash based implementation period. Line 2. at sign file Binary Node Tree period h asterisk forward slash. Line 3. blank. Line 4. hash if n, d e f BINARY underscore NODE underscore TREE underscore. Line 5. hash define BINARY underscore NODE underscore TREE underscore. Line 6. blank. Line 7. hash include double quote Binary Tree Interface period h double quote. Line 8. hash include double quote Binary Node period h double quote. Line 9. hash include double quote Pre c o n d Violated Except period h double quote. Line 10. hash include double quote Not Found Exception period h double quote. Line 11. hash include left angle bracket memory right angle bracket. Line 12. blank. Line 13. template left angle bracket class Item Type right angle bracket. Line 14. class Binary Node Tree colon public Binary Tree Interface left angle bracket Item Type right angle bracket. Line 15. left brace. Line 16. private colon. Line 17, indented once. s t d colon colon shared underscore p t r left angle bracket Binary Node left angle bracket Item Type right angle bracket right angle bracket root P t r semicolon. Line 18. bl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716" y="2700968"/>
            <a:ext cx="6076567" cy="3477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10316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Header </a:t>
            </a:r>
            <a:r>
              <a:rPr lang="en-US" altLang="en-US" dirty="0" smtClean="0"/>
              <a:t>File </a:t>
            </a:r>
            <a:r>
              <a:rPr lang="en-US" altLang="en-US" sz="2000" b="0" dirty="0" smtClean="0"/>
              <a:t>(2 of 6)</a:t>
            </a:r>
            <a:endParaRPr lang="en-US" sz="2000" b="0" dirty="0"/>
          </a:p>
        </p:txBody>
      </p:sp>
      <p:sp>
        <p:nvSpPr>
          <p:cNvPr id="3" name="Text Placeholder 2"/>
          <p:cNvSpPr>
            <a:spLocks noGrp="1"/>
          </p:cNvSpPr>
          <p:nvPr>
            <p:ph type="body" idx="1"/>
          </p:nvPr>
        </p:nvSpPr>
        <p:spPr>
          <a:xfrm>
            <a:off x="457200" y="1600200"/>
            <a:ext cx="8229600" cy="543393"/>
          </a:xfrm>
        </p:spPr>
        <p:txBody>
          <a:bodyPr/>
          <a:lstStyle/>
          <a:p>
            <a:pPr marL="0" indent="0">
              <a:buNone/>
            </a:pPr>
            <a:r>
              <a:rPr lang="en-US" altLang="en-US" sz="2400" b="1" dirty="0"/>
              <a:t>Listing 16-3 </a:t>
            </a:r>
            <a:r>
              <a:rPr lang="en-US" altLang="en-US" sz="2400" b="1" dirty="0" smtClean="0"/>
              <a:t>[Continued]</a:t>
            </a:r>
            <a:endParaRPr lang="en-US" altLang="en-US" sz="2400" b="1" dirty="0">
              <a:solidFill>
                <a:schemeClr val="tx1"/>
              </a:solidFill>
            </a:endParaRPr>
          </a:p>
        </p:txBody>
      </p:sp>
      <p:pic>
        <p:nvPicPr>
          <p:cNvPr id="4" name="Picture 2" descr="The computer code continues. Line 19. protected colon. Line 20. forward slash forward slash line break. Line 21. forward slash forward slash Protected Utility Methods Section colon. Line 22. forward slash forward slash Recursive helper methods for the public methods period. Line 23. forward slash forward slash line break. Line 24, indented once. i n t get Height Helper left parenthesis s t d colon colon shared underscore p t r left angle bracket Binary Node left angle bracket Item Type right angle bracket right angle bracket sub Tree P t r right parenthesis c o n s t semicolon. Line 25, indented once. i n t get Number Of Nodes Helper left parenthesis s t d colon colon shared underscore p t r left angle bracket Binary Node left angle bracket Item Type right angle bracket right angle bracket sub Tree P t r right parenthesis c o n s t semicolon. Line 26. blank. Line 27, indented once. forward slash forward slash Recursively adds a new node to the tree in a left forward slash right fashion to keep tree balanced period. Line 28, indented once. auto balanced Add left parenthesis s t d colon colon shared underscore p t r left angle bracket Binary Node left angle bracket Item Type right angle bracket right angle bracket sub Tree P t r comma. Line 29, indented twice. s t d colon colon shared underscore p t r left angle bracket Binary Node left angle bracket Item Type right angle bracket right angle bracket new Node P t r right parenthesis semicol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77" y="2431143"/>
            <a:ext cx="7914384" cy="234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31762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Header </a:t>
            </a:r>
            <a:r>
              <a:rPr lang="en-US" altLang="en-US" dirty="0" smtClean="0"/>
              <a:t>File </a:t>
            </a:r>
            <a:r>
              <a:rPr lang="en-US" altLang="en-US" sz="2000" b="0" dirty="0" smtClean="0"/>
              <a:t>(3 of 6)</a:t>
            </a:r>
            <a:endParaRPr lang="en-US" sz="2000" b="0" dirty="0"/>
          </a:p>
        </p:txBody>
      </p:sp>
      <p:sp>
        <p:nvSpPr>
          <p:cNvPr id="3" name="Text Placeholder 2"/>
          <p:cNvSpPr>
            <a:spLocks noGrp="1"/>
          </p:cNvSpPr>
          <p:nvPr>
            <p:ph type="body" idx="1"/>
          </p:nvPr>
        </p:nvSpPr>
        <p:spPr>
          <a:xfrm>
            <a:off x="457200" y="1600201"/>
            <a:ext cx="8229600" cy="573374"/>
          </a:xfrm>
        </p:spPr>
        <p:txBody>
          <a:bodyPr/>
          <a:lstStyle/>
          <a:p>
            <a:pPr marL="0" indent="0">
              <a:buNone/>
            </a:pPr>
            <a:r>
              <a:rPr lang="en-US" altLang="en-US" sz="2400" b="1" dirty="0" smtClean="0"/>
              <a:t>Listing 16-3 [Continued</a:t>
            </a:r>
            <a:r>
              <a:rPr lang="en-US" altLang="en-US" sz="2400" b="1" dirty="0"/>
              <a:t>]</a:t>
            </a:r>
            <a:endParaRPr lang="en-US" altLang="en-US" sz="2400" b="1" dirty="0">
              <a:solidFill>
                <a:schemeClr val="tx1"/>
              </a:solidFill>
            </a:endParaRPr>
          </a:p>
        </p:txBody>
      </p:sp>
      <p:pic>
        <p:nvPicPr>
          <p:cNvPr id="4" name="Picture 2" descr="The computer code continues. Line 30. blank. Line 31, indented once. forward slash forward slash Removes the target value from the tree period. Line 32, indented once. virtual auto remove Value left parenthesis s t d colon colon shared underscore p t r left angle bracket Binary Node left angle bracket Item Type right angle bracket right angle bracket sub Tree P t r comma. Line 33, indented twice. c o n s t Item Type target comma b o o l ampersand is Successful right parenthesis semicolon. Line 34. blank. Line 35, indented once. forward slash forward slash Copies values up the tree to overwrite value in current node until. Line 36, indented once. forward slash forward slash a leaf is reached semicolon the leaf is then removed comma since its value is stored in the parent period. Line 37, indented once. auto move Values Up Tree left parenthesis s t d colon colon shared underscore p t r left angle bracket Binary Node left angle bracket Item Type right angle bracket right angle bracket sub Tree P t r right parenthesis semicolon. Line 38. blank. Line 39, indented once. forward slash forward slash Recursively searches for target value period. Line 40, indented once. virtual auto find Node left parenthesis s t d colon colon shared underscore p t r left angle bracket Binary Node left angle bracket Item Type right angle bracket right angle bracket tree P t r comma. Line 41, indented twice. c o n s t Item Type ampersand target comma b o o l ampersand is Successful right parenthesis c o n s t semicolon. Line 42. blank. Line 43, indented once. forward slash forward slash Copies the tree rooted at tree P t r and returns a pointer to the root of the copy period. Line 44, indented once. auto copy Tree left parenthesis c o n s t, s t d colon colon shared underscore p t r left angle bracket Binary Node left angle bracket Item Type right angle bracket right angle bracket old Tree Root P t r right parenthesis c o n s t semicolon. Line 45. blank. Line 46, indented once. forward slash forward slash Recursively deletes all nodes from the tree period. Line 47, indented once. void destroy Tree left parenthesis s t d colon colon shared underscore p t r left angle bracket Binary Node left angle bracket Item Type right angle bracket right angle bracket sub Tree P t r right parenthesis semicolon. Line 48. blan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06" y="2461126"/>
            <a:ext cx="7438652" cy="329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2965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Header </a:t>
            </a:r>
            <a:r>
              <a:rPr lang="en-US" altLang="en-US" dirty="0" smtClean="0"/>
              <a:t>File </a:t>
            </a:r>
            <a:r>
              <a:rPr lang="en-US" altLang="en-US" sz="2000" b="0" dirty="0" smtClean="0"/>
              <a:t>(4 of 6)</a:t>
            </a:r>
            <a:endParaRPr lang="en-US" sz="2000" b="0" dirty="0"/>
          </a:p>
        </p:txBody>
      </p:sp>
      <p:sp>
        <p:nvSpPr>
          <p:cNvPr id="3" name="Text Placeholder 2"/>
          <p:cNvSpPr>
            <a:spLocks noGrp="1"/>
          </p:cNvSpPr>
          <p:nvPr>
            <p:ph type="body" idx="1"/>
          </p:nvPr>
        </p:nvSpPr>
        <p:spPr>
          <a:xfrm>
            <a:off x="457200" y="1600200"/>
            <a:ext cx="8229600" cy="483433"/>
          </a:xfrm>
        </p:spPr>
        <p:txBody>
          <a:bodyPr/>
          <a:lstStyle/>
          <a:p>
            <a:pPr marL="0" indent="0">
              <a:buNone/>
            </a:pPr>
            <a:r>
              <a:rPr lang="en-US" altLang="en-US" sz="2400" b="1" dirty="0"/>
              <a:t>Listing 16-3 </a:t>
            </a:r>
            <a:r>
              <a:rPr lang="en-US" altLang="en-US" sz="2400" b="1" dirty="0" smtClean="0"/>
              <a:t>[Continued]</a:t>
            </a:r>
            <a:endParaRPr lang="en-US" altLang="en-US" sz="2400" b="1" dirty="0">
              <a:solidFill>
                <a:schemeClr val="tx1"/>
              </a:solidFill>
            </a:endParaRPr>
          </a:p>
        </p:txBody>
      </p:sp>
      <p:pic>
        <p:nvPicPr>
          <p:cNvPr id="4" name="Picture 2" descr="The computer code continues. Line 49, indented once. forward slash forward slash Recursive traversal helper methods colon. Line 50, indented once. void pre order left parenthesis void visit left parenthesis Item Type ampersand right parenthesis comma s t d colon colon shared underscore p t r left angle bracket Binary Node left angle bracket Item Type right angle bracket right angle bracket tree P t r right parenthesis c o n s t semicolon. Line 51, indented once. void in order left parenthesis void visit left parenthesis Item Type ampersand right parenthesis comma s t d colon colon shared underscore p t r left angle bracket Binary Node left angle bracket Item Type right angle bracket right angle bracket tree P t r right parenthesis c o n s t semicolon. Line 52, indented once. void post order left parenthesis void visit left parenthesis Item Type ampersand right parenthesis comma s t d colon colon shared underscore p t r left angle bracket Binary Node left angle bracket Item Type right angle bracket right angle bracket tree P t r right parenthesis c o n s t semicolon. Line 53. blank. Line 54. public colon. Line 55. forward slash forward slash line break. Line 56. forward slash forward slash constructor and Destructor Section period. Line 57. forward slash forward slash line break. Line 58, indented once. Binary Node Tree left parenthesis right parenthesis semicolon. Line 59, indented once. Binary Node Tree left parenthesis c o n s t Item Type ampersand root Item right parenthesis semicolon. Line 60, indented once. Binary Node Tree left parenthesis c o n s t Item Type ampersand root Item comma. Line 61, indented twice. c o n s t, s t d colon colon shared underscore p t r left angle bracket Binary Node Tree left angle bracket Item Type right angle bracket right angle bracket left Tree P t r comma. Line 62, indented twice. c o n s t, s t d colon colon shared underscore p t r left angle bracket Binary Node Tree left angle bracket Item Type right angle bracket right angle bracket right Tree P t r right parenthesis semicolon. Line 63, indented once. Binary Node Tree left parenthesis c o n s t, s t d colon colon shared underscore p t r left angle bracket Binary Node Tree left angle bracket Item Type right angle bracket right angle bracket ampersand tree right parenthesis semicolon. Line 64, indented once. virtual tilde Binary Node Tree left parenthesis right parenthesis semicolon. Line 65. bla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68" y="2371183"/>
            <a:ext cx="7807773" cy="315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7985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Header </a:t>
            </a:r>
            <a:r>
              <a:rPr lang="en-US" altLang="en-US" dirty="0" smtClean="0"/>
              <a:t>File </a:t>
            </a:r>
            <a:r>
              <a:rPr lang="en-US" altLang="en-US" sz="2000" b="0" dirty="0" smtClean="0"/>
              <a:t>(5 of 6)</a:t>
            </a:r>
            <a:endParaRPr lang="en-US" sz="2000" b="0" dirty="0"/>
          </a:p>
        </p:txBody>
      </p:sp>
      <p:sp>
        <p:nvSpPr>
          <p:cNvPr id="3" name="Text Placeholder 2"/>
          <p:cNvSpPr>
            <a:spLocks noGrp="1"/>
          </p:cNvSpPr>
          <p:nvPr>
            <p:ph type="body" idx="1"/>
          </p:nvPr>
        </p:nvSpPr>
        <p:spPr>
          <a:xfrm>
            <a:off x="457200" y="1600201"/>
            <a:ext cx="8229600" cy="456566"/>
          </a:xfrm>
        </p:spPr>
        <p:txBody>
          <a:bodyPr/>
          <a:lstStyle/>
          <a:p>
            <a:pPr marL="0" indent="0">
              <a:buNone/>
            </a:pPr>
            <a:r>
              <a:rPr lang="en-US" altLang="en-US" sz="2400" b="1" dirty="0"/>
              <a:t>Listing 16-3 </a:t>
            </a:r>
            <a:r>
              <a:rPr lang="en-US" altLang="en-US" sz="2400" b="1" dirty="0" smtClean="0"/>
              <a:t>[Continued]</a:t>
            </a:r>
            <a:endParaRPr lang="en-US" altLang="en-US" sz="2400" b="1" dirty="0">
              <a:solidFill>
                <a:schemeClr val="tx1"/>
              </a:solidFill>
            </a:endParaRPr>
          </a:p>
        </p:txBody>
      </p:sp>
      <p:pic>
        <p:nvPicPr>
          <p:cNvPr id="4" name="Picture 2" descr="The computer code continues. Line 66. forward slash forward slash line break. Line 67. forward slash forward slash Public Binary Tree Interface Methods Section period. Line 68. forward slash forward slash line break. Line 69, indented once. b o o l is Empty left parenthesis right parenthesis c o n s t semicolon. Line 70, indented once. i n t get Height left parenthesis right parenthesis c o n s t semicolon. Line 71, indented once. i n t get Number Of Nodes left parenthesis right parenthesis c o n s t semicolon. Line 72, indented once. Item Type get Root Data left parenthesis right parenthesis c o n s t throw left parenthesis Pre c o n d Violated Except right parenthesis semicolon. Line 73, indented once. void set Root Data left parenthesis c o n s t Item Type ampersand new Data right parenthesis semicolon. Line 74, indented once. b o o l add left parenthesis c o n s t Item Type ampersand new Data right parenthesis semicolon forward slash forward slash Adds an item to the tree. Line 75, indented once. b o o l remove left parenthesis c o n s t Item Type ampersand data right parenthesis semicolon forward slash forward slash Removes specified item from the tree. Line 76, indented once. void clear left parenthesis right parenthesis semicolon. Line 77, indented once. Item Type get Entry left parenthesis c o n s t Item Type ampersand an Entry right parenthesis c o n s t throw left parenthesis Not Found Exception right parenthesis semicolon. Line 78, indented once. b o o l contains left parenthesis c o n s t Item Type ampersand an Entry right parenthesis c o n s t semicol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270" y="2344318"/>
            <a:ext cx="7513205" cy="306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5286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Header </a:t>
            </a:r>
            <a:r>
              <a:rPr lang="en-US" altLang="en-US" dirty="0" smtClean="0"/>
              <a:t>File </a:t>
            </a:r>
            <a:r>
              <a:rPr lang="en-US" altLang="en-US" sz="2000" b="0" dirty="0" smtClean="0"/>
              <a:t>(6 of 6)</a:t>
            </a:r>
            <a:endParaRPr lang="en-US" sz="2000" b="0" dirty="0"/>
          </a:p>
        </p:txBody>
      </p:sp>
      <p:sp>
        <p:nvSpPr>
          <p:cNvPr id="3" name="Text Placeholder 2"/>
          <p:cNvSpPr>
            <a:spLocks noGrp="1"/>
          </p:cNvSpPr>
          <p:nvPr>
            <p:ph type="body" idx="1"/>
          </p:nvPr>
        </p:nvSpPr>
        <p:spPr>
          <a:xfrm>
            <a:off x="457200" y="1600201"/>
            <a:ext cx="8229600" cy="558384"/>
          </a:xfrm>
        </p:spPr>
        <p:txBody>
          <a:bodyPr/>
          <a:lstStyle/>
          <a:p>
            <a:pPr marL="0" indent="0">
              <a:buNone/>
            </a:pPr>
            <a:r>
              <a:rPr lang="en-US" altLang="en-US" sz="2400" b="1" dirty="0"/>
              <a:t>Listing 16-3 </a:t>
            </a:r>
            <a:r>
              <a:rPr lang="en-US" altLang="en-US" sz="2400" b="1" dirty="0" smtClean="0"/>
              <a:t>[Continued]</a:t>
            </a:r>
            <a:endParaRPr lang="en-US" altLang="en-US" sz="2400" b="1" dirty="0">
              <a:solidFill>
                <a:schemeClr val="tx1"/>
              </a:solidFill>
            </a:endParaRPr>
          </a:p>
        </p:txBody>
      </p:sp>
      <p:pic>
        <p:nvPicPr>
          <p:cNvPr id="4" name="Picture 2" descr="The computer code continues. Line 79. blank. Line 80. forward slash forward slash line break. Line 81. forward slash forward slash Public Traversals Section period. Line 82. forward slash forward slash line break. Line 83, indented once. void pre order Traverse left parenthesis void visit left parenthesis Item Type ampersand right parenthesis right parenthesis c o n s t semicolon. Line 84, indented once. void in order Traverse left parenthesis void visit left parenthesis Item Type ampersand right parenthesis right parenthesis c o n s t semicolon. Line 85, indented once. void post order Traverse left parenthesis void visit left parenthesis Item Type ampersand right parenthesis right parenthesis c o n s t semicolon. Line 86. blank. Line 87. forward slash forward slash line break. Line 88. forward slash forward slash Overloaded Operator Section period. Line 89. forward slash forward slash line break. Line 90, indented once. Binary Node Tree ampersand operator equals left parenthesis c o n s t Binary Node Tree ampersand right Hand Side right parenthesis semicolon. Line 91. right brace semicolon forward slash forward slash end Binary Node Tree. Line 92. blank. Line 93. hash include double quote Binary Node Tree period c p p double quote. Line 94. hash end if.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408" y="2446136"/>
            <a:ext cx="6843183" cy="3506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781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(1 of 16)</a:t>
            </a:r>
            <a:endParaRPr lang="en-US" sz="2000" b="0" dirty="0"/>
          </a:p>
        </p:txBody>
      </p:sp>
      <p:sp>
        <p:nvSpPr>
          <p:cNvPr id="3" name="Text Placeholder 2"/>
          <p:cNvSpPr>
            <a:spLocks noGrp="1"/>
          </p:cNvSpPr>
          <p:nvPr>
            <p:ph type="body" idx="1"/>
          </p:nvPr>
        </p:nvSpPr>
        <p:spPr>
          <a:xfrm>
            <a:off x="457200" y="1600201"/>
            <a:ext cx="8229600" cy="460612"/>
          </a:xfrm>
        </p:spPr>
        <p:txBody>
          <a:bodyPr/>
          <a:lstStyle/>
          <a:p>
            <a:pPr marL="0" indent="0">
              <a:buNone/>
            </a:pPr>
            <a:r>
              <a:rPr lang="en-US" altLang="en-US" sz="2400" dirty="0" smtClean="0"/>
              <a:t>Constructors</a:t>
            </a:r>
            <a:endParaRPr lang="en-US" altLang="en-US" sz="2400" dirty="0">
              <a:solidFill>
                <a:srgbClr val="002060"/>
              </a:solidFill>
            </a:endParaRPr>
          </a:p>
        </p:txBody>
      </p:sp>
      <p:pic>
        <p:nvPicPr>
          <p:cNvPr id="4" name="Picture 6" descr="Computer code has 9 lines. The lines read as follows. Line 1. template left angle bracket class Item Type right angle bracket. Line 2. Binary Node Tree left angle bracket Item Type right angle bracket colon colon Binary Node Tree left parenthesis right parenthesis colon root P t r left parenthesis null p t r right parenthesis. Line 3. left brace. Line 4. right brace forward slash forward slash end default constructor. Line 5. template left angle bracket class Item Type right angle bracket. Line 6. Binary Node Tree left angle bracket Item Type right angle bracket colon colon. Line 7. Binary Node Tree left parenthesis c o n s t Item Type ampersand root Item right parenthesis colon root P t r left parenthesis s t d colon colon make underscore shared left angle bracket Binary Node left angle bracket Item Type right angle bracket right angle bracket left parenthesis root Item comma null p t r comma null p t r right parenthesis right parenthesis. Line 8. left brace. Line 9. right brace forward slash forward slash end constructo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95" y="2665039"/>
            <a:ext cx="8150209" cy="223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8231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(2 of 16)</a:t>
            </a:r>
            <a:endParaRPr lang="en-US" sz="2000" b="0" dirty="0"/>
          </a:p>
        </p:txBody>
      </p:sp>
      <p:sp>
        <p:nvSpPr>
          <p:cNvPr id="3" name="Text Placeholder 2"/>
          <p:cNvSpPr>
            <a:spLocks noGrp="1"/>
          </p:cNvSpPr>
          <p:nvPr>
            <p:ph type="body" idx="1"/>
          </p:nvPr>
        </p:nvSpPr>
        <p:spPr>
          <a:xfrm>
            <a:off x="457200" y="1600200"/>
            <a:ext cx="8229600" cy="487907"/>
          </a:xfrm>
        </p:spPr>
        <p:txBody>
          <a:bodyPr/>
          <a:lstStyle/>
          <a:p>
            <a:pPr marL="0" indent="0">
              <a:buNone/>
            </a:pPr>
            <a:r>
              <a:rPr lang="en-US" altLang="en-US" sz="2400" dirty="0" smtClean="0"/>
              <a:t>Constructors</a:t>
            </a:r>
            <a:endParaRPr lang="en-US" altLang="en-US" sz="2400" dirty="0">
              <a:solidFill>
                <a:srgbClr val="002060"/>
              </a:solidFill>
            </a:endParaRPr>
          </a:p>
        </p:txBody>
      </p:sp>
      <p:pic>
        <p:nvPicPr>
          <p:cNvPr id="4" name="Picture 2" descr="Computer code has 5 lines. The lines read as follows. Line 1. template left angle bracket class Item Type right angle bracket. Line 2. Binary Node Tree left angle bracket Item Type right angle bracket colon colon. Line 3. Binary Node Tree left parenthesis c o n s t Item Type ampersand root Item comma c o n s t, s t d colon colon shared underscore P t r left angle bracket Binary Node Tree left angle bracket Item Type right angle bracket right angle bracket left Tree P t r comma c o n s t, s t d colon colon shared underscore P t r left angle bracket Binary Node Tree left angle bracket Item Type right angle bracket right angle bracket right Tree P t r right parenthesis colon root P t r left parenthesis s t d colon colon make underscore shared left angle bracket Binary Node left angle bracket Item Type right angle bracket right angle bracket left parenthesis root Item comma copy Tree left parenthesis left Tree P t r rightward arrow root P t r right parenthesis comma copy Tree left parenthesis right Tree P t r rightward arrow root P t r right parenthesis right parenthesis. Line 4. left brace. Line 5. right brace forward slash forward slash end constru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25" y="2614954"/>
            <a:ext cx="8034950" cy="217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27825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(3 of 16)</a:t>
            </a:r>
            <a:endParaRPr lang="en-US" sz="2000" b="0" dirty="0"/>
          </a:p>
        </p:txBody>
      </p:sp>
      <p:sp>
        <p:nvSpPr>
          <p:cNvPr id="3" name="Text Placeholder 2"/>
          <p:cNvSpPr>
            <a:spLocks noGrp="1"/>
          </p:cNvSpPr>
          <p:nvPr>
            <p:ph type="body" idx="1"/>
          </p:nvPr>
        </p:nvSpPr>
        <p:spPr>
          <a:xfrm>
            <a:off x="457200" y="1600200"/>
            <a:ext cx="8229600" cy="542499"/>
          </a:xfrm>
        </p:spPr>
        <p:txBody>
          <a:bodyPr/>
          <a:lstStyle/>
          <a:p>
            <a:pPr marL="0" indent="0">
              <a:buNone/>
            </a:pPr>
            <a:r>
              <a:rPr lang="en-US" altLang="en-US" sz="2400" dirty="0"/>
              <a:t>Protected method </a:t>
            </a:r>
            <a:r>
              <a:rPr lang="en-US" altLang="en-US" sz="2400" b="1" dirty="0">
                <a:solidFill>
                  <a:schemeClr val="tx1"/>
                </a:solidFill>
              </a:rPr>
              <a:t>copyTree</a:t>
            </a:r>
            <a:r>
              <a:rPr lang="en-US" altLang="en-US" sz="2400" dirty="0"/>
              <a:t> called by copy </a:t>
            </a:r>
            <a:r>
              <a:rPr lang="en-US" altLang="en-US" sz="2400" dirty="0" smtClean="0"/>
              <a:t>constructor</a:t>
            </a:r>
            <a:endParaRPr lang="en-US" altLang="en-US" sz="2400" dirty="0">
              <a:solidFill>
                <a:srgbClr val="002060"/>
              </a:solidFill>
            </a:endParaRPr>
          </a:p>
        </p:txBody>
      </p:sp>
      <p:pic>
        <p:nvPicPr>
          <p:cNvPr id="4" name="Picture 7" descr="Computer code has 15 lines. The lines read as follows. Line 1. template left angle bracket class Item Type right angle bracket. Line 2. s t d colon colon shared underscore p t r left angle bracket Binary Node left angle bracket Item Type right angle bracket right angle bracket Binary Node Tree left angle bracket Item Type right angle bracket colon colon copy Tree left parenthesis c o n s t, s t d colon colon shared underscore p t r left angle bracket Binary Node left angle bracket Item Type right angle bracket right angle bracket old Tree Root P t r right parenthesis c o n s t. Line 3. left brace. Line 4, indented once. s t d colon colon shared underscore p t r left angle bracket Binary Node left angle bracket Item Type right angle bracket right angle bracket new Tree p t r semicolon. Line 5, indented once. forward slash forward slash Copy tree nodes during a pre order traversal. Line 6, indented once. if left parenthesis old Tree Root P t r exclamation point equals null p t r right parenthesis. Line 7, indented once. left brace. Line 8, indented twice. forward slash forward slash Copy node. Line 9, indented twice. new Tree p t r equals s t d colon colon make underscore shared left angle bracket Binary Node left angle bracket Item Type right angle bracket right angle bracket left parenthesis old Tree Root P t r rightward arrow get Item left parenthesis right parenthesis comma null p t r comma null p t r right parenthesis semicolon. Line 10, indented twice. new Tree p t r rightward arrow set Left Child p t r left parenthesis copy Tree left parenthesis old Tree Root P t r rightward arrow get Left Child p t r left parenthesis right parenthesis right parenthesis right parenthesis semicolon. Line 11, indented twice. new Tree p t r rightward arrow set Right Child p t r left parenthesis copy Tree left parenthesis old Tree Root P t r rightward arrow get Right Child p t r left parenthesis right parenthesis right parenthesis right parenthesis semicolon. Line 12, indented once. right brace forward slash forward slash end if. Line 13, indented once. forward slash forward slash Else tree is empty left parenthesis new Tree p t r is null p t r right parenthesis. Line 14, indented once. return new Tree p t r semicolon. Line 15. right brace forward slash forward slash end copy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892" y="2430249"/>
            <a:ext cx="6566216" cy="335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7653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(4 of 16)</a:t>
            </a:r>
            <a:endParaRPr lang="en-US" sz="2000" b="0" dirty="0"/>
          </a:p>
        </p:txBody>
      </p:sp>
      <p:sp>
        <p:nvSpPr>
          <p:cNvPr id="3" name="Text Placeholder 2"/>
          <p:cNvSpPr>
            <a:spLocks noGrp="1"/>
          </p:cNvSpPr>
          <p:nvPr>
            <p:ph type="body" idx="1"/>
          </p:nvPr>
        </p:nvSpPr>
        <p:spPr>
          <a:xfrm>
            <a:off x="457200" y="1600201"/>
            <a:ext cx="8229600" cy="556146"/>
          </a:xfrm>
        </p:spPr>
        <p:txBody>
          <a:bodyPr/>
          <a:lstStyle/>
          <a:p>
            <a:pPr marL="0" indent="0">
              <a:buNone/>
            </a:pPr>
            <a:r>
              <a:rPr lang="en-US" altLang="en-US" sz="2400" dirty="0"/>
              <a:t>Copy </a:t>
            </a:r>
            <a:r>
              <a:rPr lang="en-US" altLang="en-US" sz="2400" dirty="0" smtClean="0"/>
              <a:t>constructor</a:t>
            </a:r>
            <a:endParaRPr lang="en-US" altLang="en-US" sz="2400" dirty="0">
              <a:solidFill>
                <a:srgbClr val="002060"/>
              </a:solidFill>
            </a:endParaRPr>
          </a:p>
        </p:txBody>
      </p:sp>
      <p:pic>
        <p:nvPicPr>
          <p:cNvPr id="4" name="Picture 2" descr="Computer code has 5 lines. The lines read as follows. Line 1. template left angle bracket class Item Type right angle bracket. Line 2. Binary Node Tree left angle bracket Item Type right angle bracket colon colon Binary Node Tree left parenthesis c o n s t Binary Node Tree left angle bracket Item Type right angle bracket ampersand tree P t r right parenthesis. Line 3. left brace. Line 4, indented once. root P t r equals copy Tree left parenthesis tree P t r period root P t r right parenthesis semicolon. Line 5. right brace forward slash forward slash end copy constructo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2" y="2943514"/>
            <a:ext cx="8243274" cy="1564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83569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Nodes in a Binary Tree</a:t>
            </a:r>
            <a:endParaRPr lang="en-US" dirty="0"/>
          </a:p>
        </p:txBody>
      </p:sp>
      <p:sp>
        <p:nvSpPr>
          <p:cNvPr id="3" name="Text Placeholder 2"/>
          <p:cNvSpPr>
            <a:spLocks noGrp="1"/>
          </p:cNvSpPr>
          <p:nvPr>
            <p:ph type="body" idx="1"/>
          </p:nvPr>
        </p:nvSpPr>
        <p:spPr/>
        <p:txBody>
          <a:bodyPr/>
          <a:lstStyle/>
          <a:p>
            <a:pPr eaLnBrk="1" hangingPunct="1"/>
            <a:r>
              <a:rPr lang="en-US" altLang="en-US" sz="2400" dirty="0"/>
              <a:t>Representing tree nodes</a:t>
            </a:r>
          </a:p>
          <a:p>
            <a:pPr lvl="1" eaLnBrk="1" hangingPunct="1"/>
            <a:r>
              <a:rPr lang="en-US" altLang="en-US" sz="2400" dirty="0"/>
              <a:t>Must contain both data and “pointers” to node’s children</a:t>
            </a:r>
          </a:p>
          <a:p>
            <a:pPr lvl="1" eaLnBrk="1" hangingPunct="1"/>
            <a:r>
              <a:rPr lang="en-US" altLang="en-US" sz="2400" dirty="0"/>
              <a:t>Each node will be an object</a:t>
            </a:r>
          </a:p>
          <a:p>
            <a:pPr eaLnBrk="1" hangingPunct="1"/>
            <a:r>
              <a:rPr lang="en-US" altLang="en-US" sz="2400" dirty="0"/>
              <a:t>Array-based</a:t>
            </a:r>
          </a:p>
          <a:p>
            <a:pPr lvl="1" eaLnBrk="1" hangingPunct="1"/>
            <a:r>
              <a:rPr lang="en-US" altLang="en-US" sz="2400" dirty="0"/>
              <a:t>Pointers will be array indices</a:t>
            </a:r>
          </a:p>
          <a:p>
            <a:pPr eaLnBrk="1" hangingPunct="1"/>
            <a:r>
              <a:rPr lang="en-US" altLang="en-US" sz="2400" dirty="0"/>
              <a:t>Link-based</a:t>
            </a:r>
          </a:p>
          <a:p>
            <a:pPr lvl="1" eaLnBrk="1" hangingPunct="1"/>
            <a:r>
              <a:rPr lang="en-US" altLang="en-US" sz="2400" dirty="0"/>
              <a:t>Use </a:t>
            </a:r>
            <a:r>
              <a:rPr lang="en-US" altLang="en-US" sz="2400" dirty="0" smtClean="0"/>
              <a:t>C++ pointers</a:t>
            </a:r>
            <a:endParaRPr lang="en-US" altLang="en-US" sz="2400" dirty="0"/>
          </a:p>
        </p:txBody>
      </p:sp>
    </p:spTree>
    <p:extLst>
      <p:ext uri="{BB962C8B-B14F-4D97-AF65-F5344CB8AC3E}">
        <p14:creationId xmlns:p14="http://schemas.microsoft.com/office/powerpoint/2010/main" val="4263258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(5 of 16)</a:t>
            </a:r>
            <a:endParaRPr lang="en-US" sz="2000" b="0" dirty="0"/>
          </a:p>
        </p:txBody>
      </p:sp>
      <p:sp>
        <p:nvSpPr>
          <p:cNvPr id="3" name="Text Placeholder 2"/>
          <p:cNvSpPr>
            <a:spLocks noGrp="1"/>
          </p:cNvSpPr>
          <p:nvPr>
            <p:ph type="body" idx="1"/>
          </p:nvPr>
        </p:nvSpPr>
        <p:spPr>
          <a:xfrm>
            <a:off x="457200" y="1600201"/>
            <a:ext cx="8229600" cy="910988"/>
          </a:xfrm>
        </p:spPr>
        <p:txBody>
          <a:bodyPr/>
          <a:lstStyle/>
          <a:p>
            <a:pPr marL="0" indent="0">
              <a:buNone/>
            </a:pPr>
            <a:r>
              <a:rPr lang="en-US" altLang="en-US" sz="2400" b="1" dirty="0">
                <a:solidFill>
                  <a:schemeClr val="tx1"/>
                </a:solidFill>
              </a:rPr>
              <a:t>destroyTree</a:t>
            </a:r>
            <a:r>
              <a:rPr lang="en-US" altLang="en-US" sz="2400" dirty="0"/>
              <a:t> used by destructor which simply calls this </a:t>
            </a:r>
            <a:r>
              <a:rPr lang="en-US" altLang="en-US" sz="2400" dirty="0" smtClean="0"/>
              <a:t>method</a:t>
            </a:r>
            <a:endParaRPr lang="en-US" altLang="en-US" sz="2400" dirty="0">
              <a:solidFill>
                <a:srgbClr val="002060"/>
              </a:solidFill>
            </a:endParaRPr>
          </a:p>
        </p:txBody>
      </p:sp>
      <p:pic>
        <p:nvPicPr>
          <p:cNvPr id="4" name="Picture 6" descr="Computer code has 10 lines. The lines read as follows. Line 1. template left angle bracket class Item Type right angle bracket. Line 2. void Binary Node Tree left angle bracket Item Type right angle bracket colon colon destroy Tree left parenthesis s t d colon colon shared underscore p t r left angle bracket Binary Node left angle bracket Item Type right angle bracket right angle bracket sub Tree P t r right parenthesis. Line 3. left brace. Line 4, indented once. if left parenthesis sub Tree P t r exclamation point equals null p t r right parenthesis. Line 5, indented once. left brace. Line 6, indented twice. destroy Tree left parenthesis sub Tree P t r rightward arrow get Left Child P t r left parenthesis right parenthesis right parenthesis semicolon. Line 7, indented twice. destroy Tree left parenthesis sub Tree P t r rightward arrow get Right Child P t r left parenthesis right parenthesis right parenthesis semicolon. Line 8, indented twice. sub Tree P t r period reset left parenthesis right parenthesis semicolon forward slash forward slash Decrement reference count to node. Line 9, indented once. right brace forward slash forward slash end if. Line 10. right brace forward slash forward slash end destroy Tre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706" y="2798740"/>
            <a:ext cx="7494587"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425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(6 of 16)</a:t>
            </a:r>
            <a:endParaRPr lang="en-US" sz="2000" b="0" dirty="0"/>
          </a:p>
        </p:txBody>
      </p:sp>
      <p:sp>
        <p:nvSpPr>
          <p:cNvPr id="3" name="Text Placeholder 2"/>
          <p:cNvSpPr>
            <a:spLocks noGrp="1"/>
          </p:cNvSpPr>
          <p:nvPr>
            <p:ph type="body" idx="1"/>
          </p:nvPr>
        </p:nvSpPr>
        <p:spPr>
          <a:xfrm>
            <a:off x="457200" y="1600200"/>
            <a:ext cx="8229600" cy="501555"/>
          </a:xfrm>
        </p:spPr>
        <p:txBody>
          <a:bodyPr/>
          <a:lstStyle/>
          <a:p>
            <a:pPr marL="0" indent="0">
              <a:buNone/>
            </a:pPr>
            <a:r>
              <a:rPr lang="en-US" altLang="en-US" sz="2400" dirty="0"/>
              <a:t>Protected method </a:t>
            </a:r>
            <a:r>
              <a:rPr lang="en-US" altLang="en-US" sz="2400" b="1" dirty="0" smtClean="0">
                <a:solidFill>
                  <a:schemeClr val="tx1"/>
                </a:solidFill>
              </a:rPr>
              <a:t>getHeightHelper</a:t>
            </a:r>
            <a:endParaRPr lang="en-US" altLang="en-US" sz="2400" b="1" dirty="0">
              <a:solidFill>
                <a:schemeClr val="tx1"/>
              </a:solidFill>
            </a:endParaRPr>
          </a:p>
        </p:txBody>
      </p:sp>
      <p:pic>
        <p:nvPicPr>
          <p:cNvPr id="4" name="Picture 6" descr="Computer code has 8 lines. The lines read as follows. Line 1. template left angle bracket class Item Type right angle bracket. Line 2. i n t Binary Node Tree left angle bracket Item Type right angle bracket colon colon get Height Helper left parenthesis s t d colon colon shared underscore p t r left angle bracket Binary Node left angle bracket Item Type right angle bracket right angle bracket sub Tree P t r right parenthesis c o n s t. Line 3. left brace. Line 4, indented once. if left parenthesis sub Tree P t r equals equals null p t r right parenthesis. Line 5, indented twice. return 0 semicolon. Line 6, indented once. else. Line 7, indented twice. return 1 plus max left parenthesis get Height Helper left parenthesis sub Tree P t r rightward arrow get Left Child P t r left parenthesis right parenthesis right parenthesis comma get Height Helper left parenthesis sub Tree P t r rightward arrow get Right Child P t r left parenthesis right parenthesis right parenthesis right parenthesis semicolon. Line 8. right brace forward slash forward slash end get Height Hel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90" y="2666320"/>
            <a:ext cx="7895019" cy="237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05399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(7 of 16)</a:t>
            </a:r>
            <a:endParaRPr lang="en-US" sz="2000" b="0" dirty="0"/>
          </a:p>
        </p:txBody>
      </p:sp>
      <p:sp>
        <p:nvSpPr>
          <p:cNvPr id="3" name="Text Placeholder 2"/>
          <p:cNvSpPr>
            <a:spLocks noGrp="1"/>
          </p:cNvSpPr>
          <p:nvPr>
            <p:ph type="body" idx="1"/>
          </p:nvPr>
        </p:nvSpPr>
        <p:spPr>
          <a:xfrm>
            <a:off x="457200" y="1600201"/>
            <a:ext cx="8229600" cy="474260"/>
          </a:xfrm>
        </p:spPr>
        <p:txBody>
          <a:bodyPr/>
          <a:lstStyle/>
          <a:p>
            <a:pPr marL="0" indent="0">
              <a:buNone/>
            </a:pPr>
            <a:r>
              <a:rPr lang="en-US" altLang="en-US" sz="2400" dirty="0"/>
              <a:t>Method </a:t>
            </a:r>
            <a:r>
              <a:rPr lang="en-US" altLang="en-US" sz="2400" b="1" dirty="0" smtClean="0">
                <a:solidFill>
                  <a:schemeClr val="tx1"/>
                </a:solidFill>
              </a:rPr>
              <a:t>add</a:t>
            </a:r>
            <a:endParaRPr lang="en-US" altLang="en-US" sz="2400" b="1" dirty="0">
              <a:solidFill>
                <a:schemeClr val="tx1"/>
              </a:solidFill>
            </a:endParaRPr>
          </a:p>
        </p:txBody>
      </p:sp>
      <p:pic>
        <p:nvPicPr>
          <p:cNvPr id="4" name="Picture 6" descr="Computer code has 7 lines. The lines read as follows. Line 1. template left angle bracket class Item Type right angle bracket. Line 2. b o o l Binary Node Tree left angle bracket Item Type right angle bracket colon colon add left parenthesis c o n s t Item Type ampersand new Data right parenthesis. Line 3. left brace. Line 4, indented once. auto new Node P t r equals s t d colon colon make underscore shared left angle bracket Binary Node left angle bracket Item Type right angle bracket right angle bracket left parenthesis new Data right parenthesis semicolon. Line 5, indented once. root P t r equals balanced Add left parenthesis root P t r comma new Node P t r right parenthesis semicolon. Line 6, indented once. return true semicolon. Line 7. right brace forward slash forward slash end add. "/>
          <p:cNvPicPr>
            <a:picLocks noChangeAspect="1" noChangeArrowheads="1"/>
          </p:cNvPicPr>
          <p:nvPr/>
        </p:nvPicPr>
        <p:blipFill>
          <a:blip r:embed="rId2"/>
          <a:srcRect t="1878"/>
          <a:stretch>
            <a:fillRect/>
          </a:stretch>
        </p:blipFill>
        <p:spPr bwMode="auto">
          <a:xfrm>
            <a:off x="715168" y="2708090"/>
            <a:ext cx="7713663"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14516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(8 of 16)</a:t>
            </a:r>
            <a:endParaRPr lang="en-US" sz="2000" b="0" dirty="0"/>
          </a:p>
        </p:txBody>
      </p:sp>
      <p:sp>
        <p:nvSpPr>
          <p:cNvPr id="3" name="Text Placeholder 2"/>
          <p:cNvSpPr>
            <a:spLocks noGrp="1"/>
          </p:cNvSpPr>
          <p:nvPr>
            <p:ph type="body" idx="1"/>
          </p:nvPr>
        </p:nvSpPr>
        <p:spPr>
          <a:xfrm>
            <a:off x="457200" y="1600201"/>
            <a:ext cx="8229600" cy="583442"/>
          </a:xfrm>
        </p:spPr>
        <p:txBody>
          <a:bodyPr/>
          <a:lstStyle/>
          <a:p>
            <a:pPr marL="0" indent="0">
              <a:buNone/>
            </a:pPr>
            <a:r>
              <a:rPr lang="en-US" altLang="en-US" sz="2400" b="1" dirty="0" smtClean="0"/>
              <a:t>Figure 16-3 </a:t>
            </a:r>
            <a:r>
              <a:rPr lang="en-US" altLang="en-US" sz="2400" dirty="0" smtClean="0"/>
              <a:t>Adding </a:t>
            </a:r>
            <a:r>
              <a:rPr lang="en-US" altLang="en-US" sz="2400" dirty="0"/>
              <a:t>nodes to an initially empty binary </a:t>
            </a:r>
            <a:r>
              <a:rPr lang="en-US" altLang="en-US" sz="2400" dirty="0" smtClean="0"/>
              <a:t>tree</a:t>
            </a:r>
            <a:endParaRPr lang="en-US" altLang="en-US" sz="2400" dirty="0">
              <a:solidFill>
                <a:srgbClr val="002060"/>
              </a:solidFill>
            </a:endParaRPr>
          </a:p>
        </p:txBody>
      </p:sp>
      <p:pic>
        <p:nvPicPr>
          <p:cNvPr id="4" name="Picture 2" descr="Illustration of adding nodes to an empty binary tree. New nodes being added are shaded in blue. There are seven steps as follows: Step 1. A new node is introduced. Step 2. The node is given a left child, at level 1. Step 3. Node in step 1 is given a right child, at level 1. Step 4. Left child in level 1 is in turn given a left child. Step 5. Right child in level 1 is given a left child. Step 6. Left child in level 1 is given a right child. Step 7. Left child in level 2 is in turn given a left child."/>
          <p:cNvPicPr>
            <a:picLocks noChangeAspect="1" noChangeArrowheads="1"/>
          </p:cNvPicPr>
          <p:nvPr/>
        </p:nvPicPr>
        <p:blipFill>
          <a:blip r:embed="rId2"/>
          <a:srcRect/>
          <a:stretch>
            <a:fillRect/>
          </a:stretch>
        </p:blipFill>
        <p:spPr bwMode="auto">
          <a:xfrm>
            <a:off x="1752106" y="2437599"/>
            <a:ext cx="5639787" cy="3122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6824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The Implementation </a:t>
            </a:r>
            <a:r>
              <a:rPr lang="en-US" altLang="en-US" sz="2000" b="0" dirty="0" smtClean="0"/>
              <a:t>(9 of 16)</a:t>
            </a:r>
            <a:endParaRPr lang="en-US" sz="2000" b="0" dirty="0"/>
          </a:p>
        </p:txBody>
      </p:sp>
      <p:sp>
        <p:nvSpPr>
          <p:cNvPr id="3" name="Text Placeholder 2"/>
          <p:cNvSpPr>
            <a:spLocks noGrp="1"/>
          </p:cNvSpPr>
          <p:nvPr>
            <p:ph type="body" idx="1"/>
          </p:nvPr>
        </p:nvSpPr>
        <p:spPr>
          <a:xfrm>
            <a:off x="457200" y="1600201"/>
            <a:ext cx="8229600" cy="556146"/>
          </a:xfrm>
        </p:spPr>
        <p:txBody>
          <a:bodyPr/>
          <a:lstStyle/>
          <a:p>
            <a:pPr marL="0" indent="0">
              <a:buNone/>
            </a:pPr>
            <a:r>
              <a:rPr lang="en-US" altLang="en-US" sz="2400" b="1" dirty="0" smtClean="0"/>
              <a:t>Figure 16-3 [Continued]</a:t>
            </a:r>
            <a:endParaRPr lang="en-US" altLang="en-US" sz="2400" b="1" dirty="0"/>
          </a:p>
        </p:txBody>
      </p:sp>
      <p:pic>
        <p:nvPicPr>
          <p:cNvPr id="4" name="Picture 2" descr="Illustration of adding nodes to a binary tree. The left branch of the tree is as follows: top node has a left and right child, at level 1. The left child of top node has left and right children, at level 2. This left child at level 2 in turn has a left child, at level 3. A right child is added to this left child at level 3 in step 4. Similarly, right child at level 2 is given a left child at level 3, in step 3. Right branch of the tree is as follows: Top node’s right child has a left child. This left child at level 2 is in turn given a left child at level 3, in step 2. Also, Top node’s right child is given a right child in step 1."/>
          <p:cNvPicPr>
            <a:picLocks noChangeAspect="1" noChangeArrowheads="1"/>
          </p:cNvPicPr>
          <p:nvPr/>
        </p:nvPicPr>
        <p:blipFill>
          <a:blip r:embed="rId2"/>
          <a:srcRect/>
          <a:stretch>
            <a:fillRect/>
          </a:stretch>
        </p:blipFill>
        <p:spPr bwMode="auto">
          <a:xfrm>
            <a:off x="2303960" y="2506096"/>
            <a:ext cx="4536080" cy="312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8294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(10 of 16)</a:t>
            </a:r>
            <a:endParaRPr lang="en-US" sz="2000" b="0" dirty="0"/>
          </a:p>
        </p:txBody>
      </p:sp>
      <p:sp>
        <p:nvSpPr>
          <p:cNvPr id="3" name="Text Placeholder 2"/>
          <p:cNvSpPr>
            <a:spLocks noGrp="1"/>
          </p:cNvSpPr>
          <p:nvPr>
            <p:ph type="body" idx="1"/>
          </p:nvPr>
        </p:nvSpPr>
        <p:spPr>
          <a:xfrm>
            <a:off x="457200" y="1600200"/>
            <a:ext cx="8229600" cy="542499"/>
          </a:xfrm>
        </p:spPr>
        <p:txBody>
          <a:bodyPr/>
          <a:lstStyle/>
          <a:p>
            <a:pPr marL="0" indent="0">
              <a:buNone/>
            </a:pPr>
            <a:r>
              <a:rPr lang="en-US" altLang="en-US" sz="2400" dirty="0"/>
              <a:t>Protected method that enables recursive traversals</a:t>
            </a:r>
            <a:r>
              <a:rPr lang="en-US" altLang="en-US" sz="2400" dirty="0" smtClean="0"/>
              <a:t>.</a:t>
            </a:r>
            <a:endParaRPr lang="en-US" altLang="en-US" sz="2400" dirty="0">
              <a:solidFill>
                <a:srgbClr val="002060"/>
              </a:solidFill>
            </a:endParaRPr>
          </a:p>
        </p:txBody>
      </p:sp>
      <p:pic>
        <p:nvPicPr>
          <p:cNvPr id="4" name="Picture 6" descr="Computer code has 11 lines. The lines read as follows. Line 1. template left angle bracket class Item Type right angle bracket. Line 2. void Binary Node Tree left angle bracket Item Type right angle bracket colon colon in order left parenthesis void visit left parenthesis Item Type ampersand right parenthesis comma s t d colon colon shared underscore p t r left angle bracket Binary Node left angle bracket Item Type right angle bracket right angle bracket tree P t r right parenthesis c o n s t. Line 3. left brace. Line 4, indented once. if left parenthesis tree P t r exclamation point equals null p t r right parenthesis. Line 5, indented once. left brace. Line 6, indented twice. in order left parenthesis visit comma tree P t r rightward arrow get Left Child P t r left parenthesis right parenthesis right parenthesis semicolon. Line 7, indented twice. Item Type the Item equals tree P t r rightward arrow get Item left parenthesis right parenthesis semicolon. Line 8, indented twice. visit left parenthesis the Item right parenthesis semicolon. Line 9, indented twice. in order left parenthesis visit comma tree P t r rightward arrow get Right Child P t r left parenthesis right parenthesis right parenthesis semicolon. Line 10, indented once. right brace forward slash forward slash end if. Line 11. right brace forward slash forward slash end in order. "/>
          <p:cNvPicPr>
            <a:picLocks noChangeAspect="1" noChangeArrowheads="1"/>
          </p:cNvPicPr>
          <p:nvPr/>
        </p:nvPicPr>
        <p:blipFill>
          <a:blip r:embed="rId2"/>
          <a:srcRect/>
          <a:stretch>
            <a:fillRect/>
          </a:stretch>
        </p:blipFill>
        <p:spPr bwMode="auto">
          <a:xfrm>
            <a:off x="672306" y="2430249"/>
            <a:ext cx="7799388"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4316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(11 of 16)</a:t>
            </a:r>
            <a:endParaRPr lang="en-US" sz="2000" b="0" dirty="0"/>
          </a:p>
        </p:txBody>
      </p:sp>
      <p:sp>
        <p:nvSpPr>
          <p:cNvPr id="3" name="Text Placeholder 2"/>
          <p:cNvSpPr>
            <a:spLocks noGrp="1"/>
          </p:cNvSpPr>
          <p:nvPr>
            <p:ph type="body" idx="1"/>
          </p:nvPr>
        </p:nvSpPr>
        <p:spPr>
          <a:xfrm>
            <a:off x="457200" y="1600200"/>
            <a:ext cx="8229600" cy="829101"/>
          </a:xfrm>
        </p:spPr>
        <p:txBody>
          <a:bodyPr/>
          <a:lstStyle/>
          <a:p>
            <a:pPr marL="0" indent="0">
              <a:buNone/>
            </a:pPr>
            <a:r>
              <a:rPr lang="en-US" altLang="en-US" sz="2200" b="1" dirty="0" smtClean="0"/>
              <a:t>Figure 16-4 </a:t>
            </a:r>
            <a:r>
              <a:rPr lang="en-US" altLang="en-US" sz="2200" dirty="0" smtClean="0"/>
              <a:t>Contents </a:t>
            </a:r>
            <a:r>
              <a:rPr lang="en-US" altLang="en-US" sz="2200" dirty="0"/>
              <a:t>of the implicit stack as </a:t>
            </a:r>
            <a:r>
              <a:rPr lang="en-US" altLang="en-US" sz="2200" b="1" dirty="0" smtClean="0">
                <a:solidFill>
                  <a:schemeClr val="tx1"/>
                </a:solidFill>
              </a:rPr>
              <a:t>tree</a:t>
            </a:r>
            <a:r>
              <a:rPr lang="en-US" altLang="en-US" sz="100" b="1" dirty="0" smtClean="0">
                <a:solidFill>
                  <a:schemeClr val="tx1"/>
                </a:solidFill>
              </a:rPr>
              <a:t> </a:t>
            </a:r>
            <a:r>
              <a:rPr lang="en-US" altLang="en-US" sz="2200" b="1" dirty="0" smtClean="0">
                <a:solidFill>
                  <a:schemeClr val="tx1"/>
                </a:solidFill>
              </a:rPr>
              <a:t>P</a:t>
            </a:r>
            <a:r>
              <a:rPr lang="en-US" altLang="en-US" sz="100" b="1" dirty="0" smtClean="0">
                <a:solidFill>
                  <a:schemeClr val="tx1"/>
                </a:solidFill>
              </a:rPr>
              <a:t> </a:t>
            </a:r>
            <a:r>
              <a:rPr lang="en-US" altLang="en-US" sz="2200" b="1" dirty="0" smtClean="0">
                <a:solidFill>
                  <a:schemeClr val="tx1"/>
                </a:solidFill>
              </a:rPr>
              <a:t>t</a:t>
            </a:r>
            <a:r>
              <a:rPr lang="en-US" altLang="en-US" sz="100" b="1" dirty="0" smtClean="0">
                <a:solidFill>
                  <a:schemeClr val="tx1"/>
                </a:solidFill>
              </a:rPr>
              <a:t> </a:t>
            </a:r>
            <a:r>
              <a:rPr lang="en-US" altLang="en-US" sz="2200" b="1" dirty="0" smtClean="0">
                <a:solidFill>
                  <a:schemeClr val="tx1"/>
                </a:solidFill>
              </a:rPr>
              <a:t>r</a:t>
            </a:r>
            <a:r>
              <a:rPr lang="en-US" altLang="en-US" sz="2200" dirty="0" smtClean="0"/>
              <a:t> </a:t>
            </a:r>
            <a:r>
              <a:rPr lang="en-US" altLang="en-US" sz="2200" dirty="0"/>
              <a:t>progresses through a given tree during a recursive inorder </a:t>
            </a:r>
            <a:r>
              <a:rPr lang="en-US" altLang="en-US" sz="2200" dirty="0" smtClean="0"/>
              <a:t>traversal</a:t>
            </a:r>
            <a:endParaRPr lang="en-US" altLang="en-US" sz="2200" dirty="0">
              <a:solidFill>
                <a:srgbClr val="002060"/>
              </a:solidFill>
            </a:endParaRPr>
          </a:p>
        </p:txBody>
      </p:sp>
      <p:pic>
        <p:nvPicPr>
          <p:cNvPr id="4" name="Picture 2" descr="A diagram represents a stack, using ten steps, to illustrate in order traversal. A note above the steps read, the notation rightward arrow 60 means “a pointer to the node containing 60”. The contents of the stacks are all preceded by a rightward arrow. The following are the steps, listing the stack values: 60. Step 2. 20, 60. Step 3. 10, 20 and 60. Step 4. Null p t r, 10, 20 and 60. Step 5. 10, 20 and 60. Step 6. Visit 10. Step 7. Null p t r, 10, 20 and 60. Step 8. 10, 20 and 60. Step 9. 20, 60. Step 10. Visit 20. Below the steps is a binary tree, with 60 as top node. 60 has 20 as left child and 70 as right child. 20 has 10 as left child and 40 as right child. 40 has 30 as left child and 50 as right child. Here, 60 is labeled, tree P t r at step 1. 20 is labeled, tree P t r at steps 2, 9, and 10. 10 is labeled, tree P t r at steps 3, 5, 6, and 8. Point from which left child of 10 should arise is labeled, tree P t r is null p t r at step 4. Point from which right child of 10 should arise is labeled, tree P t r is null p t r at step 7."/>
          <p:cNvPicPr>
            <a:picLocks noChangeAspect="1" noChangeArrowheads="1"/>
          </p:cNvPicPr>
          <p:nvPr/>
        </p:nvPicPr>
        <p:blipFill>
          <a:blip r:embed="rId2"/>
          <a:srcRect/>
          <a:stretch>
            <a:fillRect/>
          </a:stretch>
        </p:blipFill>
        <p:spPr bwMode="auto">
          <a:xfrm>
            <a:off x="2127327" y="2716851"/>
            <a:ext cx="4889346" cy="32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2966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(12 of 16)</a:t>
            </a:r>
            <a:endParaRPr lang="en-US" sz="2000" b="0" dirty="0"/>
          </a:p>
        </p:txBody>
      </p:sp>
      <p:sp>
        <p:nvSpPr>
          <p:cNvPr id="3" name="Text Placeholder 2"/>
          <p:cNvSpPr>
            <a:spLocks noGrp="1"/>
          </p:cNvSpPr>
          <p:nvPr>
            <p:ph type="body" idx="1"/>
          </p:nvPr>
        </p:nvSpPr>
        <p:spPr>
          <a:xfrm>
            <a:off x="457200" y="1600200"/>
            <a:ext cx="8229600" cy="842749"/>
          </a:xfrm>
        </p:spPr>
        <p:txBody>
          <a:bodyPr/>
          <a:lstStyle/>
          <a:p>
            <a:pPr marL="0" indent="0">
              <a:buNone/>
            </a:pPr>
            <a:r>
              <a:rPr lang="en-US" altLang="en-US" sz="2400" b="1" dirty="0" smtClean="0"/>
              <a:t>Figure 16-5 </a:t>
            </a:r>
            <a:r>
              <a:rPr lang="en-US" altLang="en-US" sz="2400" dirty="0" smtClean="0"/>
              <a:t>Steps </a:t>
            </a:r>
            <a:r>
              <a:rPr lang="en-US" altLang="en-US" sz="2400" dirty="0"/>
              <a:t>during an </a:t>
            </a:r>
            <a:r>
              <a:rPr lang="en-US" altLang="en-US" sz="2400" b="1" dirty="0">
                <a:solidFill>
                  <a:schemeClr val="tx1"/>
                </a:solidFill>
              </a:rPr>
              <a:t>inorder</a:t>
            </a:r>
            <a:r>
              <a:rPr lang="en-US" altLang="en-US" sz="2400" dirty="0"/>
              <a:t> traversal of the </a:t>
            </a:r>
            <a:r>
              <a:rPr lang="en-US" altLang="en-US" sz="2400" dirty="0" smtClean="0"/>
              <a:t>subtrees </a:t>
            </a:r>
            <a:r>
              <a:rPr lang="en-US" altLang="en-US" sz="2400" dirty="0"/>
              <a:t>of </a:t>
            </a:r>
            <a:r>
              <a:rPr lang="en-US" altLang="en-US" sz="2400" dirty="0" smtClean="0"/>
              <a:t>20</a:t>
            </a:r>
            <a:endParaRPr lang="en-US" altLang="en-US" sz="2400" dirty="0"/>
          </a:p>
        </p:txBody>
      </p:sp>
      <p:pic>
        <p:nvPicPr>
          <p:cNvPr id="4" name="Picture 6" descr="Diagram (a) is titled, Traversing 20's left sub tree (steps 9 and 10 in Figure 16-4). A binary tree has 60 as top node. 60 has 20 as left child and 70 as right child. 20 has 10 as left child and 40 as right child. 40 has 30 as left child and 50 as right child. 20 is marked, p and 10 is marked, n. 10 is shaded. Tree p t r points to 20. A note below reads, Left sub tree of 20 has been traversed. Pop the reference to 10 from the stack, visit 20. Beside the tree is a stack, with the following values from top to bottom: 10, 20 and 60. Here, 10 is removed from the stack."/>
          <p:cNvPicPr>
            <a:picLocks noChangeAspect="1" noChangeArrowheads="1"/>
          </p:cNvPicPr>
          <p:nvPr/>
        </p:nvPicPr>
        <p:blipFill>
          <a:blip r:embed="rId2"/>
          <a:srcRect/>
          <a:stretch>
            <a:fillRect/>
          </a:stretch>
        </p:blipFill>
        <p:spPr bwMode="auto">
          <a:xfrm>
            <a:off x="2915268" y="2730499"/>
            <a:ext cx="3313463" cy="3499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9980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(13 of 16)</a:t>
            </a:r>
            <a:endParaRPr lang="en-US" sz="2000" b="0" dirty="0"/>
          </a:p>
        </p:txBody>
      </p:sp>
      <p:sp>
        <p:nvSpPr>
          <p:cNvPr id="3" name="Text Placeholder 2"/>
          <p:cNvSpPr>
            <a:spLocks noGrp="1"/>
          </p:cNvSpPr>
          <p:nvPr>
            <p:ph type="body" idx="1"/>
          </p:nvPr>
        </p:nvSpPr>
        <p:spPr>
          <a:xfrm>
            <a:off x="457200" y="1600201"/>
            <a:ext cx="8229600" cy="569794"/>
          </a:xfrm>
        </p:spPr>
        <p:txBody>
          <a:bodyPr/>
          <a:lstStyle/>
          <a:p>
            <a:pPr marL="0" indent="0">
              <a:buNone/>
            </a:pPr>
            <a:r>
              <a:rPr lang="en-US" altLang="en-US" sz="2400" b="1" dirty="0"/>
              <a:t>Figure 16-5 </a:t>
            </a:r>
            <a:r>
              <a:rPr lang="en-US" altLang="en-US" sz="2400" b="1" dirty="0" smtClean="0"/>
              <a:t>[Continued]</a:t>
            </a:r>
          </a:p>
        </p:txBody>
      </p:sp>
      <p:pic>
        <p:nvPicPr>
          <p:cNvPr id="4" name="Picture 2" descr="Diagram (b) is titled, Traversing 20's right sub tree. A binary tree has 60 as top node. 60 has 20 as left child and 70 as right child. 20 has 10 as left child and 40 as right child. 40 has 30 as left child and 50 as right child. 20 is marked, p and 40 is marked, n. 20, 10, 40, 30 and 50 are shaded. Tree p t r points to 20. A note below reads, right sub tree of 20 has been traversed. Pop the reference to 40 from the stack. Beside the tree is a stack, with the following values from top to bottom: 40, 20 and 60. Here, 40 is removed from the stack."/>
          <p:cNvPicPr>
            <a:picLocks noChangeAspect="1" noChangeArrowheads="1"/>
          </p:cNvPicPr>
          <p:nvPr/>
        </p:nvPicPr>
        <p:blipFill>
          <a:blip r:embed="rId2"/>
          <a:srcRect/>
          <a:stretch>
            <a:fillRect/>
          </a:stretch>
        </p:blipFill>
        <p:spPr bwMode="auto">
          <a:xfrm>
            <a:off x="2987837" y="2585298"/>
            <a:ext cx="3168326" cy="328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738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(14 of 16)</a:t>
            </a:r>
            <a:endParaRPr lang="en-US" sz="2000" b="0" dirty="0"/>
          </a:p>
        </p:txBody>
      </p:sp>
      <p:sp>
        <p:nvSpPr>
          <p:cNvPr id="3" name="Text Placeholder 2"/>
          <p:cNvSpPr>
            <a:spLocks noGrp="1"/>
          </p:cNvSpPr>
          <p:nvPr>
            <p:ph type="body" idx="1"/>
          </p:nvPr>
        </p:nvSpPr>
        <p:spPr>
          <a:xfrm>
            <a:off x="457200" y="1600200"/>
            <a:ext cx="8229600" cy="515203"/>
          </a:xfrm>
        </p:spPr>
        <p:txBody>
          <a:bodyPr/>
          <a:lstStyle/>
          <a:p>
            <a:pPr marL="0" indent="0">
              <a:buNone/>
            </a:pPr>
            <a:r>
              <a:rPr lang="en-US" altLang="en-US" sz="2400" b="1" dirty="0" smtClean="0"/>
              <a:t>Figure 16-6 </a:t>
            </a:r>
            <a:r>
              <a:rPr lang="en-US" altLang="en-US" sz="2400" dirty="0" smtClean="0"/>
              <a:t>Avoiding </a:t>
            </a:r>
            <a:r>
              <a:rPr lang="en-US" altLang="en-US" sz="2400" dirty="0"/>
              <a:t>returns to nodes B and </a:t>
            </a:r>
            <a:r>
              <a:rPr lang="en-US" altLang="en-US" sz="2400" dirty="0" smtClean="0"/>
              <a:t>C</a:t>
            </a:r>
            <a:endParaRPr lang="en-US" altLang="en-US" sz="2400" dirty="0"/>
          </a:p>
        </p:txBody>
      </p:sp>
      <p:pic>
        <p:nvPicPr>
          <p:cNvPr id="4" name="Picture 2" descr="An outline of a part of a binary tree is given as follows: a node is considered in a tree. First node has a right child. Left branch of first node is as follows: left child of first node is labeled, A. A has a left and right child, where left child is labeled, B. B has a left and right child, where right child is labeled, C. C has a left and right child, where right child is labeled, R. A triangle labeled, Sub tree rooted at R, is drawn from R. Nodes without child are given dotted lines, to denote continuation of tree. Beside the tree is a stack titled, node Stack. The values of the stack, from top to bottom are as follows: R, A, and so on. The values are denoted with rightward arrow, to denote that pointers point to these values."/>
          <p:cNvPicPr>
            <a:picLocks noChangeAspect="1" noChangeArrowheads="1"/>
          </p:cNvPicPr>
          <p:nvPr/>
        </p:nvPicPr>
        <p:blipFill>
          <a:blip r:embed="rId2"/>
          <a:srcRect/>
          <a:stretch>
            <a:fillRect/>
          </a:stretch>
        </p:blipFill>
        <p:spPr bwMode="auto">
          <a:xfrm>
            <a:off x="2409342" y="2402953"/>
            <a:ext cx="4325315" cy="346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834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Array-Based </a:t>
            </a:r>
            <a:r>
              <a:rPr lang="en-US" altLang="en-US" dirty="0" smtClean="0"/>
              <a:t>Representation </a:t>
            </a:r>
            <a:r>
              <a:rPr lang="en-US" altLang="en-US" sz="2000" b="0" dirty="0" smtClean="0"/>
              <a:t>(1 of 4)</a:t>
            </a:r>
            <a:endParaRPr lang="en-US" sz="2000" b="0" dirty="0"/>
          </a:p>
        </p:txBody>
      </p:sp>
      <p:sp>
        <p:nvSpPr>
          <p:cNvPr id="3" name="Text Placeholder 2"/>
          <p:cNvSpPr>
            <a:spLocks noGrp="1"/>
          </p:cNvSpPr>
          <p:nvPr>
            <p:ph type="body" idx="1"/>
          </p:nvPr>
        </p:nvSpPr>
        <p:spPr>
          <a:xfrm>
            <a:off x="457200" y="1600201"/>
            <a:ext cx="8229600" cy="509954"/>
          </a:xfrm>
        </p:spPr>
        <p:txBody>
          <a:bodyPr/>
          <a:lstStyle/>
          <a:p>
            <a:pPr>
              <a:buFont typeface="Arial" panose="020B0604020202020204" pitchFamily="34" charset="0"/>
              <a:buChar char="•"/>
            </a:pPr>
            <a:r>
              <a:rPr lang="en-US" altLang="en-US" sz="2400" dirty="0"/>
              <a:t>Class of array-based data </a:t>
            </a:r>
            <a:r>
              <a:rPr lang="en-US" altLang="en-US" sz="2400" dirty="0" smtClean="0"/>
              <a:t>members</a:t>
            </a:r>
            <a:endParaRPr lang="en-US" altLang="en-US" sz="2400" dirty="0"/>
          </a:p>
        </p:txBody>
      </p:sp>
      <p:pic>
        <p:nvPicPr>
          <p:cNvPr id="5" name="Picture 2" descr="Computer code has 3 lines. The lines read as follows. Line 1. Tree Node left angle bracket Item Type right angle bracket tree left bracket MAX underscore NODES right bracket semicolon forward slash forward slash Array of tree nodes. Line 2. i n t root semicolon forward slash forward slash Index of root. Line 3. i n t free semicolon forward slash forward slash Index of free lis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193" y="2328640"/>
            <a:ext cx="7313613"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idx="2"/>
          </p:nvPr>
        </p:nvSpPr>
        <p:spPr>
          <a:xfrm>
            <a:off x="619432" y="3541831"/>
            <a:ext cx="8229600" cy="1284849"/>
          </a:xfrm>
        </p:spPr>
        <p:txBody>
          <a:bodyPr/>
          <a:lstStyle/>
          <a:p>
            <a:pPr lvl="1" eaLnBrk="1" hangingPunct="1"/>
            <a:r>
              <a:rPr lang="en-US" altLang="en-US" sz="2400" dirty="0"/>
              <a:t>Variable </a:t>
            </a:r>
            <a:r>
              <a:rPr lang="en-US" altLang="en-US" sz="2400" b="1" dirty="0">
                <a:solidFill>
                  <a:schemeClr val="tx1"/>
                </a:solidFill>
              </a:rPr>
              <a:t>root</a:t>
            </a:r>
            <a:r>
              <a:rPr lang="en-US" altLang="en-US" sz="2400" dirty="0"/>
              <a:t> is index to tree’s root node within the array tree</a:t>
            </a:r>
          </a:p>
          <a:p>
            <a:pPr lvl="1" eaLnBrk="1" hangingPunct="1"/>
            <a:r>
              <a:rPr lang="en-US" altLang="en-US" sz="2400" dirty="0"/>
              <a:t>If tree is empty, </a:t>
            </a:r>
            <a:r>
              <a:rPr lang="en-US" altLang="en-US" sz="2400" b="1" dirty="0">
                <a:solidFill>
                  <a:schemeClr val="tx1"/>
                </a:solidFill>
              </a:rPr>
              <a:t>root</a:t>
            </a:r>
            <a:r>
              <a:rPr lang="en-US" altLang="en-US" sz="2400" dirty="0"/>
              <a:t> = </a:t>
            </a:r>
            <a:r>
              <a:rPr lang="en-US" altLang="en-US" sz="2400" dirty="0" smtClean="0"/>
              <a:t>−1</a:t>
            </a:r>
            <a:endParaRPr lang="en-US" altLang="en-US" sz="2400" dirty="0"/>
          </a:p>
        </p:txBody>
      </p:sp>
    </p:spTree>
    <p:extLst>
      <p:ext uri="{BB962C8B-B14F-4D97-AF65-F5344CB8AC3E}">
        <p14:creationId xmlns:p14="http://schemas.microsoft.com/office/powerpoint/2010/main" val="24416139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(15 of 16)</a:t>
            </a:r>
            <a:endParaRPr lang="en-US" sz="2000" b="0" dirty="0"/>
          </a:p>
        </p:txBody>
      </p:sp>
      <p:sp>
        <p:nvSpPr>
          <p:cNvPr id="3" name="Text Placeholder 2"/>
          <p:cNvSpPr>
            <a:spLocks noGrp="1"/>
          </p:cNvSpPr>
          <p:nvPr>
            <p:ph type="body" idx="1"/>
          </p:nvPr>
        </p:nvSpPr>
        <p:spPr>
          <a:xfrm>
            <a:off x="457200" y="1600200"/>
            <a:ext cx="8229600" cy="515203"/>
          </a:xfrm>
        </p:spPr>
        <p:txBody>
          <a:bodyPr/>
          <a:lstStyle/>
          <a:p>
            <a:pPr marL="0" indent="0">
              <a:buNone/>
            </a:pPr>
            <a:r>
              <a:rPr lang="en-US" altLang="en-US" sz="2400" dirty="0"/>
              <a:t>Nonrecursive inorder </a:t>
            </a:r>
            <a:r>
              <a:rPr lang="en-US" altLang="en-US" sz="2400" dirty="0" smtClean="0"/>
              <a:t>traversal</a:t>
            </a:r>
            <a:endParaRPr lang="en-US" altLang="en-US" sz="2400" dirty="0"/>
          </a:p>
        </p:txBody>
      </p:sp>
      <p:pic>
        <p:nvPicPr>
          <p:cNvPr id="4" name="Picture 6" descr="Computer code has 31 lines. The lines read as follows. Line 1. forward slash forward slash Non recursively traverses a binary tree in in order period. Line 2. traverse left parenthesis visit left parenthesis item colon Item Type right parenthesis colon void right parenthesis colon void. Line 3. left brace. Line 4, indented once. forward slash forward slash Initialize. Line 5, indented once. node Stack equals A new comma empty stack. Line 6, indented once. c u r, P t r equals root P t r forward slash forward slash Start at root. Line 7, indented once. done equals false. Line 8, indented once. while left parenthesis exclamation point done right parenthesis. Line 9, indented once. left brace. Line 10, indented twice. if left parenthesis c u r, P t r exclamation point equals null p t r right parenthesis. Line 11, indented twice. left brace. Line 12, indented 3 times. forward slash forward slash Place pointer to node on stack before traversing the node's left sub Tree. Line 13, indented 3 times. node Stack period push left parenthesis c u r, P t r right parenthesis. Line 14, indented 3 times. forward slash forward slash Traverse the left sub Tree. Line 15, indented 3 times. c u r, P t r equals c u r, P t r rightward arrow get Left Child P t r left parenthesis right parenthesis. Line 16, indented twice. right brace. Line 17, indented twice. else forward slash forward slash Backtrack from the empty sub Tree and visit the node at the top of."/>
          <p:cNvPicPr>
            <a:picLocks noChangeAspect="1" noChangeArrowheads="1"/>
          </p:cNvPicPr>
          <p:nvPr/>
        </p:nvPicPr>
        <p:blipFill>
          <a:blip r:embed="rId2"/>
          <a:srcRect/>
          <a:stretch>
            <a:fillRect/>
          </a:stretch>
        </p:blipFill>
        <p:spPr bwMode="auto">
          <a:xfrm>
            <a:off x="1378248" y="2402953"/>
            <a:ext cx="6387504" cy="3423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3220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The </a:t>
            </a:r>
            <a:r>
              <a:rPr lang="en-US" altLang="en-US" dirty="0" smtClean="0"/>
              <a:t>Implementation </a:t>
            </a:r>
            <a:r>
              <a:rPr lang="en-US" altLang="en-US" sz="2000" b="0" dirty="0" smtClean="0"/>
              <a:t>(16 of 16)</a:t>
            </a:r>
            <a:endParaRPr lang="en-US" sz="2000" b="0" dirty="0"/>
          </a:p>
        </p:txBody>
      </p:sp>
      <p:sp>
        <p:nvSpPr>
          <p:cNvPr id="3" name="Text Placeholder 2"/>
          <p:cNvSpPr>
            <a:spLocks noGrp="1"/>
          </p:cNvSpPr>
          <p:nvPr>
            <p:ph type="body" idx="1"/>
          </p:nvPr>
        </p:nvSpPr>
        <p:spPr>
          <a:xfrm>
            <a:off x="457200" y="1600200"/>
            <a:ext cx="8229600" cy="542499"/>
          </a:xfrm>
        </p:spPr>
        <p:txBody>
          <a:bodyPr/>
          <a:lstStyle/>
          <a:p>
            <a:pPr marL="0" indent="0">
              <a:buNone/>
            </a:pPr>
            <a:r>
              <a:rPr lang="en-US" altLang="en-US" sz="2400" dirty="0"/>
              <a:t>Nonrecursive inorder </a:t>
            </a:r>
            <a:r>
              <a:rPr lang="en-US" altLang="en-US" sz="2400" dirty="0" smtClean="0"/>
              <a:t>traversal</a:t>
            </a:r>
            <a:endParaRPr lang="en-US" altLang="en-US" sz="2400" dirty="0"/>
          </a:p>
        </p:txBody>
      </p:sp>
      <p:pic>
        <p:nvPicPr>
          <p:cNvPr id="4" name="Picture 2" descr="The computer code continues. Line 18, indented 3 times. forward slash forward slash the stack semicolon however comma if the stack is empty comma you are done. Line 19, indented twice. left brace. Line 20, indented 3 times. done equals node Stack period is Empty left parenthesis right parenthesis. Line 21, indented 3 times. if left parenthesis exclamation point done right parenthesis. Line 22, indented 3 times. left brace. Line 23, indented 4 times. c u r, P t r equals node Stack period peek left parenthesis right parenthesis. Line 24, indented 4 times. visit left parenthesis c u r, P t r rightward arrow get Item left parenthesis right parenthesis right parenthesis. Line 25, indented 4 times. node Stack period pop left parenthesis right parenthesis. Line 26, indented 4 times. forward slash forward slash Traverse the right sub Tree of the node just visited. Line 27, indented 4 times. c u r, P t r equals c u r, P t r rightward arrow get Right Child P t r left parenthesis right parenthesis. Line 28, indented 3 times. right brace. Line 29, indented twice. right brace. Line 30, indented once. right brace. Line 31. right brace."/>
          <p:cNvPicPr>
            <a:picLocks noChangeAspect="1" noChangeArrowheads="1"/>
          </p:cNvPicPr>
          <p:nvPr/>
        </p:nvPicPr>
        <p:blipFill>
          <a:blip r:embed="rId2"/>
          <a:srcRect/>
          <a:stretch>
            <a:fillRect/>
          </a:stretch>
        </p:blipFill>
        <p:spPr bwMode="auto">
          <a:xfrm>
            <a:off x="1080590" y="2430249"/>
            <a:ext cx="6982819" cy="329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38046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 of 26)</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t>Uses same node objects as for binary-tree implementation.</a:t>
            </a:r>
          </a:p>
          <a:p>
            <a:pPr eaLnBrk="1" hangingPunct="1"/>
            <a:r>
              <a:rPr lang="en-US" altLang="en-US" sz="2400" dirty="0"/>
              <a:t>Class </a:t>
            </a:r>
            <a:r>
              <a:rPr lang="en-US" altLang="en-US" sz="2400" b="1" dirty="0">
                <a:solidFill>
                  <a:schemeClr val="tx1"/>
                </a:solidFill>
              </a:rPr>
              <a:t>BinaryNode</a:t>
            </a:r>
            <a:r>
              <a:rPr lang="en-US" altLang="en-US" sz="2400" dirty="0"/>
              <a:t> from Listing16-2 will be used</a:t>
            </a:r>
          </a:p>
          <a:p>
            <a:pPr eaLnBrk="1" hangingPunct="1"/>
            <a:r>
              <a:rPr lang="en-US" altLang="en-US" sz="2400" dirty="0"/>
              <a:t>Recursive search algorithm from Section15.3.2 is basis for </a:t>
            </a:r>
            <a:r>
              <a:rPr lang="en-US" altLang="en-US" sz="2400" dirty="0" smtClean="0"/>
              <a:t>operations</a:t>
            </a:r>
            <a:endParaRPr lang="en-US" altLang="en-US" sz="2400" dirty="0"/>
          </a:p>
        </p:txBody>
      </p:sp>
    </p:spTree>
    <p:extLst>
      <p:ext uri="{BB962C8B-B14F-4D97-AF65-F5344CB8AC3E}">
        <p14:creationId xmlns:p14="http://schemas.microsoft.com/office/powerpoint/2010/main" val="13989757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(2 of 26)</a:t>
            </a:r>
            <a:endParaRPr lang="en-US" sz="2000" b="0" dirty="0"/>
          </a:p>
        </p:txBody>
      </p:sp>
      <p:sp>
        <p:nvSpPr>
          <p:cNvPr id="3" name="Text Placeholder 2"/>
          <p:cNvSpPr>
            <a:spLocks noGrp="1"/>
          </p:cNvSpPr>
          <p:nvPr>
            <p:ph type="body" idx="1"/>
          </p:nvPr>
        </p:nvSpPr>
        <p:spPr>
          <a:xfrm>
            <a:off x="457200" y="1600201"/>
            <a:ext cx="8229600" cy="518066"/>
          </a:xfrm>
        </p:spPr>
        <p:txBody>
          <a:bodyPr/>
          <a:lstStyle/>
          <a:p>
            <a:pPr marL="0" indent="0">
              <a:buNone/>
            </a:pPr>
            <a:r>
              <a:rPr lang="en-US" altLang="en-US" sz="2400" b="1" dirty="0" smtClean="0"/>
              <a:t>Figure 16-7</a:t>
            </a:r>
            <a:r>
              <a:rPr lang="en-US" altLang="en-US" sz="2400" dirty="0" smtClean="0"/>
              <a:t> </a:t>
            </a:r>
            <a:r>
              <a:rPr lang="en-US" altLang="en-US" sz="2400" dirty="0"/>
              <a:t>Adding Kody to a binary search </a:t>
            </a:r>
            <a:r>
              <a:rPr lang="en-US" altLang="en-US" sz="2400" dirty="0" smtClean="0"/>
              <a:t>tree</a:t>
            </a:r>
            <a:endParaRPr lang="en-US" altLang="en-US" sz="2400" dirty="0"/>
          </a:p>
        </p:txBody>
      </p:sp>
      <p:pic>
        <p:nvPicPr>
          <p:cNvPr id="4" name="Picture 6" descr="Diagram (a) is titled, a binary search tree. A binary tree has Jose as top node. Deepak is Jose’s left child and Qiang is Jose’s right child. Anton is Deepak’s left child and Elisa is Deepak’s right child. Mia is Qiang’s left child and Zoe is Qiang’s right child. Diagram (b) is labeled, a search for Kody terminates at an empty sub tree. It has a binary tree same as the one in diagram (a). Node Mia is connected to a triangle titled, Empty tree. Diagram (c) is titled, Kody is added as a new leaf. It has a binary tree same as the one in diagram (a). Node Mia is given a new left child titled, Kody."/>
          <p:cNvPicPr>
            <a:picLocks noChangeAspect="1" noChangeArrowheads="1"/>
          </p:cNvPicPr>
          <p:nvPr/>
        </p:nvPicPr>
        <p:blipFill>
          <a:blip r:embed="rId2"/>
          <a:srcRect/>
          <a:stretch>
            <a:fillRect/>
          </a:stretch>
        </p:blipFill>
        <p:spPr bwMode="auto">
          <a:xfrm>
            <a:off x="796824" y="2405818"/>
            <a:ext cx="7504212" cy="281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199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(3 of 26)</a:t>
            </a:r>
            <a:endParaRPr lang="en-US" sz="2000" b="0" dirty="0"/>
          </a:p>
        </p:txBody>
      </p:sp>
      <p:sp>
        <p:nvSpPr>
          <p:cNvPr id="3" name="Text Placeholder 2"/>
          <p:cNvSpPr>
            <a:spLocks noGrp="1"/>
          </p:cNvSpPr>
          <p:nvPr>
            <p:ph type="body" idx="1"/>
          </p:nvPr>
        </p:nvSpPr>
        <p:spPr>
          <a:xfrm>
            <a:off x="457200" y="1600200"/>
            <a:ext cx="8229600" cy="528851"/>
          </a:xfrm>
        </p:spPr>
        <p:txBody>
          <a:bodyPr/>
          <a:lstStyle/>
          <a:p>
            <a:pPr marL="0" indent="0">
              <a:buNone/>
            </a:pPr>
            <a:r>
              <a:rPr lang="en-US" altLang="en-US" sz="2400" dirty="0"/>
              <a:t>Method </a:t>
            </a:r>
            <a:r>
              <a:rPr lang="en-US" altLang="en-US" sz="2400" b="1" dirty="0" smtClean="0">
                <a:solidFill>
                  <a:schemeClr val="tx1"/>
                </a:solidFill>
              </a:rPr>
              <a:t>add</a:t>
            </a:r>
            <a:endParaRPr lang="en-US" altLang="en-US" sz="2400" b="1" dirty="0">
              <a:solidFill>
                <a:schemeClr val="tx1"/>
              </a:solidFill>
            </a:endParaRPr>
          </a:p>
        </p:txBody>
      </p:sp>
      <p:pic>
        <p:nvPicPr>
          <p:cNvPr id="4" name="Picture 6" descr="Computer code has 7 lines. The lines read as follows. Line 1. template left angle bracket class Item Type right angle bracket. Line 2. b o o l Binary Search Tree left angle bracket Item Type right angle bracket colon colon add left parenthesis c o n s t Item Type ampersand new Data right parenthesis. Line 3. left brace. Line 4, indented once. auto new Node P t r equals s t d colon colon make underscore shared left angle bracket Binary Node left angle bracket Item Type right angle bracket right angle bracket left parenthesis new Data right parenthesis semicolon. Line 5, indented once. root P t r equals place Node left parenthesis root P t r comma new Node P t r right parenthesis semicolon. Line 6, indented once. return true semicolon. Line 7. right brace forward slash forward slash end add."/>
          <p:cNvPicPr>
            <a:picLocks noChangeAspect="1" noChangeArrowheads="1"/>
          </p:cNvPicPr>
          <p:nvPr/>
        </p:nvPicPr>
        <p:blipFill rotWithShape="1">
          <a:blip r:embed="rId2"/>
          <a:srcRect l="2248"/>
          <a:stretch/>
        </p:blipFill>
        <p:spPr bwMode="auto">
          <a:xfrm>
            <a:off x="518615" y="2416601"/>
            <a:ext cx="8297588" cy="2239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2677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(4 of 26)</a:t>
            </a:r>
            <a:endParaRPr lang="en-US" sz="2000" b="0" dirty="0"/>
          </a:p>
        </p:txBody>
      </p:sp>
      <p:sp>
        <p:nvSpPr>
          <p:cNvPr id="3" name="Text Placeholder 2"/>
          <p:cNvSpPr>
            <a:spLocks noGrp="1"/>
          </p:cNvSpPr>
          <p:nvPr>
            <p:ph type="body" idx="1"/>
          </p:nvPr>
        </p:nvSpPr>
        <p:spPr>
          <a:xfrm>
            <a:off x="457200" y="1600200"/>
            <a:ext cx="8229600" cy="501555"/>
          </a:xfrm>
        </p:spPr>
        <p:txBody>
          <a:bodyPr/>
          <a:lstStyle/>
          <a:p>
            <a:pPr marL="0" indent="0">
              <a:buNone/>
            </a:pPr>
            <a:r>
              <a:rPr lang="en-US" altLang="en-US" sz="2400" dirty="0"/>
              <a:t>Refinement of addition </a:t>
            </a:r>
            <a:r>
              <a:rPr lang="en-US" altLang="en-US" sz="2400" dirty="0" smtClean="0"/>
              <a:t>algorithm</a:t>
            </a:r>
            <a:endParaRPr lang="en-US" altLang="en-US" sz="2400" dirty="0">
              <a:solidFill>
                <a:srgbClr val="002060"/>
              </a:solidFill>
            </a:endParaRPr>
          </a:p>
        </p:txBody>
      </p:sp>
      <p:pic>
        <p:nvPicPr>
          <p:cNvPr id="4" name="Picture 6" descr="Computer code has 17 lines. The lines read as follows. Line 1. forward slash forward slash Recursively places a given new node at its proper position in a binary search tree period. Line 2. Place Node left parenthesis sub Tree P t r colon Binary Node Pointer comma new Node P t r colon Binary Node Pointer right parenthesis colon Binary Node Pointer. Line 3. left brace. Line 4, indented once. if left parenthesis sub Tree P t r is null p t r right parenthesis. Line 5, indented twice. return new Node P t r. Line 6, indented once. else if left parenthesis sub Tree P t r rightward arrow get Item left parenthesis right parenthesis right angle bracket new Node P t r rightward arrow get Item left parenthesis right parenthesis right parenthesis. Line 7, indented once. left brace. Line 8, indented twice. t e m p, P t r equals place Node left parenthesis sub Tree P t r rightward arrow get Left Child P t r left parenthesis right parenthesis comma new Node P t r right parenthesis. Line 9, indented twice. sub Tree P t r rightward arrow set Left Child P t r left parenthesis t e m p, P t r right parenthesis. Line 10, indented once. right brace. Line 11, indented once. else. Line 12, indented once. left brace. Line 13, indented twice. t e m p, P t r equals place Node left parenthesis sub Tree P t r rightward arrow get Right Child P t r left parenthesis right parenthesis comma new Node P t r right parenthesis. Line 14, indented twice. sub Tree P t r rightward arrow set Right Child P t r left parenthesis t e m p, P t r right parenthesis. Line 15, indented once. right brace. Line 16, indented once. return sub Tree P t r. Line 17. right brace."/>
          <p:cNvPicPr>
            <a:picLocks noChangeAspect="1" noChangeArrowheads="1"/>
          </p:cNvPicPr>
          <p:nvPr/>
        </p:nvPicPr>
        <p:blipFill>
          <a:blip r:embed="rId2"/>
          <a:srcRect/>
          <a:stretch>
            <a:fillRect/>
          </a:stretch>
        </p:blipFill>
        <p:spPr bwMode="auto">
          <a:xfrm>
            <a:off x="1409814" y="2389305"/>
            <a:ext cx="6324371" cy="337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77273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(5 of 26)</a:t>
            </a:r>
            <a:endParaRPr lang="en-US" sz="2000" b="0" dirty="0"/>
          </a:p>
        </p:txBody>
      </p:sp>
      <p:sp>
        <p:nvSpPr>
          <p:cNvPr id="3" name="Text Placeholder 2"/>
          <p:cNvSpPr>
            <a:spLocks noGrp="1"/>
          </p:cNvSpPr>
          <p:nvPr>
            <p:ph type="body" idx="1"/>
          </p:nvPr>
        </p:nvSpPr>
        <p:spPr>
          <a:xfrm>
            <a:off x="457200" y="1600200"/>
            <a:ext cx="8229600" cy="450797"/>
          </a:xfrm>
        </p:spPr>
        <p:txBody>
          <a:bodyPr/>
          <a:lstStyle/>
          <a:p>
            <a:pPr marL="0" indent="0">
              <a:buNone/>
            </a:pPr>
            <a:r>
              <a:rPr lang="en-US" altLang="en-US" sz="2400" b="1" dirty="0" smtClean="0"/>
              <a:t>Figure 16-8 </a:t>
            </a:r>
            <a:r>
              <a:rPr lang="en-US" altLang="en-US" sz="2400" dirty="0" smtClean="0"/>
              <a:t>Adding new data to a binary search tree</a:t>
            </a:r>
            <a:endParaRPr lang="en-US" altLang="en-US" sz="2400" dirty="0"/>
          </a:p>
        </p:txBody>
      </p:sp>
      <p:pic>
        <p:nvPicPr>
          <p:cNvPr id="4" name="Picture 6" descr="Diagram (a) is titled, After an addition to an empty tree. A node titled, root P t r points to a node with value, Tim. Node with Tim has its left and right pointers crossed out. Diagram (b) is titled, A search for Frank terminates at an empty sub tree. A part of a binary search tree is represented. Node with Deepak has Anton as left child and Elisa as right child. Left and right pointers of both Anton and Elisa are crossed out. A bidirectional arrow labeled, sub Tree p t r is null p t r is present below Elisa. Diagram (c) is titled, after Frank is placed in a new leaf. Binary search tree in this diagram is similar to the one in diagram (b), but Elisa has a right child titled, Frank, whose pointers are crossed out."/>
          <p:cNvPicPr>
            <a:picLocks noChangeAspect="1" noChangeArrowheads="1"/>
          </p:cNvPicPr>
          <p:nvPr/>
        </p:nvPicPr>
        <p:blipFill>
          <a:blip r:embed="rId2"/>
          <a:srcRect/>
          <a:stretch>
            <a:fillRect/>
          </a:stretch>
        </p:blipFill>
        <p:spPr bwMode="auto">
          <a:xfrm>
            <a:off x="635443" y="2338547"/>
            <a:ext cx="7897804" cy="297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44519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(6 of 26)</a:t>
            </a:r>
            <a:endParaRPr lang="en-US" sz="2000" b="0" dirty="0"/>
          </a:p>
        </p:txBody>
      </p:sp>
      <p:sp>
        <p:nvSpPr>
          <p:cNvPr id="3" name="Text Placeholder 2"/>
          <p:cNvSpPr>
            <a:spLocks noGrp="1"/>
          </p:cNvSpPr>
          <p:nvPr>
            <p:ph type="body" idx="1"/>
          </p:nvPr>
        </p:nvSpPr>
        <p:spPr>
          <a:xfrm>
            <a:off x="457200" y="1600201"/>
            <a:ext cx="8229600" cy="460612"/>
          </a:xfrm>
        </p:spPr>
        <p:txBody>
          <a:bodyPr/>
          <a:lstStyle/>
          <a:p>
            <a:pPr marL="0" indent="0">
              <a:buNone/>
            </a:pPr>
            <a:r>
              <a:rPr lang="en-US" altLang="en-US" sz="2400" dirty="0"/>
              <a:t>First draft of the removal </a:t>
            </a:r>
            <a:r>
              <a:rPr lang="en-US" altLang="en-US" sz="2400" dirty="0" smtClean="0"/>
              <a:t>algorithm</a:t>
            </a:r>
            <a:endParaRPr lang="en-US" altLang="en-US" sz="2400" dirty="0"/>
          </a:p>
        </p:txBody>
      </p:sp>
      <p:pic>
        <p:nvPicPr>
          <p:cNvPr id="4" name="Picture 2" descr="Computer code has 13 lines. The lines read as follows. Line 1. forward slash forward slash Removes the given target from a binary search tree period. Line 2. forward slash forward slash Returns true if the removal is successful or false otherwise period. Line 3. Remove Value left parenthesis target colon Item Type right parenthesis colon boolean. Line 4. left brace. Line 5, indented once. Locate the target by using the search algorithm. Line 6, indented once. if left parenthesis target is found right parenthesis. Line 7, indented once. left brace. Line 8, indented twice. Remove target from the tree. Line 9, indented twice. return true. Line 10, indented once. right brace. Line 11, indented once. else. Line 12, indented twice. return false. Line 13. right brace."/>
          <p:cNvPicPr>
            <a:picLocks noChangeAspect="1" noChangeArrowheads="1"/>
          </p:cNvPicPr>
          <p:nvPr/>
        </p:nvPicPr>
        <p:blipFill>
          <a:blip r:embed="rId2"/>
          <a:srcRect/>
          <a:stretch>
            <a:fillRect/>
          </a:stretch>
        </p:blipFill>
        <p:spPr bwMode="auto">
          <a:xfrm>
            <a:off x="1509359" y="2348364"/>
            <a:ext cx="6125282" cy="3314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3011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(7 of 26)</a:t>
            </a:r>
            <a:endParaRPr lang="en-US" sz="2000" b="0" dirty="0"/>
          </a:p>
        </p:txBody>
      </p:sp>
      <p:sp>
        <p:nvSpPr>
          <p:cNvPr id="3" name="Text Placeholder 2"/>
          <p:cNvSpPr>
            <a:spLocks noGrp="1"/>
          </p:cNvSpPr>
          <p:nvPr>
            <p:ph type="body" idx="1"/>
          </p:nvPr>
        </p:nvSpPr>
        <p:spPr>
          <a:xfrm>
            <a:off x="457200" y="1600200"/>
            <a:ext cx="8229600" cy="1083039"/>
          </a:xfrm>
        </p:spPr>
        <p:txBody>
          <a:bodyPr/>
          <a:lstStyle/>
          <a:p>
            <a:pPr>
              <a:buFont typeface="Arial" charset="0"/>
              <a:buChar char="•"/>
              <a:defRPr/>
            </a:pPr>
            <a:r>
              <a:rPr lang="en-US" sz="2400" dirty="0"/>
              <a:t>Cases for node </a:t>
            </a:r>
            <a:r>
              <a:rPr lang="en-US" sz="2400" i="1" dirty="0"/>
              <a:t>N</a:t>
            </a:r>
            <a:r>
              <a:rPr lang="en-US" sz="2400" dirty="0"/>
              <a:t> containing item to be </a:t>
            </a:r>
            <a:r>
              <a:rPr lang="en-US" sz="2400" dirty="0" smtClean="0"/>
              <a:t>removed</a:t>
            </a:r>
          </a:p>
          <a:p>
            <a:pPr marL="457200" indent="-457200">
              <a:buFont typeface="+mj-lt"/>
              <a:buAutoNum type="arabicPeriod"/>
              <a:defRPr/>
            </a:pPr>
            <a:r>
              <a:rPr lang="en-US" sz="2400" dirty="0" smtClean="0"/>
              <a:t> </a:t>
            </a:r>
            <a:r>
              <a:rPr lang="en-US" sz="2400" i="1" dirty="0" smtClean="0"/>
              <a:t>N</a:t>
            </a:r>
            <a:r>
              <a:rPr lang="en-US" sz="2400" dirty="0" smtClean="0"/>
              <a:t> </a:t>
            </a:r>
            <a:r>
              <a:rPr lang="en-US" sz="2400" dirty="0"/>
              <a:t>is a </a:t>
            </a:r>
            <a:r>
              <a:rPr lang="en-US" sz="2400" dirty="0" smtClean="0"/>
              <a:t>leaf</a:t>
            </a:r>
            <a:endParaRPr lang="en-US" sz="2400" dirty="0"/>
          </a:p>
        </p:txBody>
      </p:sp>
      <p:sp>
        <p:nvSpPr>
          <p:cNvPr id="4" name="Text Placeholder 3"/>
          <p:cNvSpPr>
            <a:spLocks noGrp="1"/>
          </p:cNvSpPr>
          <p:nvPr>
            <p:ph type="body" idx="2"/>
          </p:nvPr>
        </p:nvSpPr>
        <p:spPr>
          <a:xfrm>
            <a:off x="457200" y="2733206"/>
            <a:ext cx="8229600" cy="1029325"/>
          </a:xfrm>
        </p:spPr>
        <p:txBody>
          <a:bodyPr/>
          <a:lstStyle/>
          <a:p>
            <a:pPr marL="741600" lvl="1" indent="-284400">
              <a:buFont typeface="Arial" charset="0"/>
              <a:buChar char="–"/>
              <a:defRPr/>
            </a:pPr>
            <a:r>
              <a:rPr lang="en-US" sz="2400" dirty="0"/>
              <a:t>Remove leaf containing target</a:t>
            </a:r>
          </a:p>
          <a:p>
            <a:pPr marL="741600" lvl="1" indent="-284400">
              <a:buFont typeface="Arial" charset="0"/>
              <a:buChar char="–"/>
              <a:defRPr/>
            </a:pPr>
            <a:r>
              <a:rPr lang="en-US" sz="2400" dirty="0"/>
              <a:t>Set pointer in parent to </a:t>
            </a:r>
            <a:r>
              <a:rPr lang="en-US" sz="2400" b="1" dirty="0" smtClean="0">
                <a:solidFill>
                  <a:schemeClr val="tx1"/>
                </a:solidFill>
              </a:rPr>
              <a:t>null</a:t>
            </a:r>
            <a:r>
              <a:rPr lang="en-US" sz="100" b="1" dirty="0" smtClean="0">
                <a:solidFill>
                  <a:schemeClr val="tx1"/>
                </a:solidFill>
              </a:rPr>
              <a:t> </a:t>
            </a:r>
            <a:r>
              <a:rPr lang="en-US" sz="2400" b="1" dirty="0" smtClean="0">
                <a:solidFill>
                  <a:schemeClr val="tx1"/>
                </a:solidFill>
              </a:rPr>
              <a:t>p</a:t>
            </a:r>
            <a:r>
              <a:rPr lang="en-US" sz="100" b="1" dirty="0" smtClean="0">
                <a:solidFill>
                  <a:schemeClr val="tx1"/>
                </a:solidFill>
              </a:rPr>
              <a:t> </a:t>
            </a:r>
            <a:r>
              <a:rPr lang="en-US" sz="2400" b="1" dirty="0" smtClean="0">
                <a:solidFill>
                  <a:schemeClr val="tx1"/>
                </a:solidFill>
              </a:rPr>
              <a:t>t</a:t>
            </a:r>
            <a:r>
              <a:rPr lang="en-US" sz="100" b="1" dirty="0" smtClean="0">
                <a:solidFill>
                  <a:schemeClr val="tx1"/>
                </a:solidFill>
              </a:rPr>
              <a:t> </a:t>
            </a:r>
            <a:r>
              <a:rPr lang="en-US" sz="2400" b="1" dirty="0" smtClean="0">
                <a:solidFill>
                  <a:schemeClr val="tx1"/>
                </a:solidFill>
              </a:rPr>
              <a:t>r</a:t>
            </a:r>
            <a:endParaRPr lang="en-US" sz="2400" b="1" dirty="0">
              <a:solidFill>
                <a:schemeClr val="tx1"/>
              </a:solidFill>
            </a:endParaRPr>
          </a:p>
        </p:txBody>
      </p:sp>
    </p:spTree>
    <p:extLst>
      <p:ext uri="{BB962C8B-B14F-4D97-AF65-F5344CB8AC3E}">
        <p14:creationId xmlns:p14="http://schemas.microsoft.com/office/powerpoint/2010/main" val="2998732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(8 of 26)</a:t>
            </a:r>
            <a:endParaRPr lang="en-US" sz="2000" b="0" dirty="0"/>
          </a:p>
        </p:txBody>
      </p:sp>
      <p:sp>
        <p:nvSpPr>
          <p:cNvPr id="3" name="Text Placeholder 2"/>
          <p:cNvSpPr>
            <a:spLocks noGrp="1"/>
          </p:cNvSpPr>
          <p:nvPr>
            <p:ph type="body" idx="1"/>
          </p:nvPr>
        </p:nvSpPr>
        <p:spPr>
          <a:xfrm>
            <a:off x="457200" y="1600201"/>
            <a:ext cx="8229600" cy="1113020"/>
          </a:xfrm>
        </p:spPr>
        <p:txBody>
          <a:bodyPr/>
          <a:lstStyle/>
          <a:p>
            <a:r>
              <a:rPr lang="en-US" sz="2400" dirty="0"/>
              <a:t>Cases for node </a:t>
            </a:r>
            <a:r>
              <a:rPr lang="en-US" sz="2400" i="1" dirty="0"/>
              <a:t>N</a:t>
            </a:r>
            <a:r>
              <a:rPr lang="en-US" sz="2400" dirty="0"/>
              <a:t> containing item to be </a:t>
            </a:r>
            <a:r>
              <a:rPr lang="en-US" sz="2400" dirty="0" smtClean="0"/>
              <a:t>removed</a:t>
            </a:r>
            <a:endParaRPr lang="en-US" altLang="en-US" sz="2400" dirty="0" smtClean="0">
              <a:solidFill>
                <a:schemeClr val="tx2"/>
              </a:solidFill>
            </a:endParaRPr>
          </a:p>
          <a:p>
            <a:pPr marL="457200" indent="-457200" eaLnBrk="1" hangingPunct="1">
              <a:buFont typeface="+mj-lt"/>
              <a:buAutoNum type="arabicPeriod" startAt="2"/>
            </a:pPr>
            <a:r>
              <a:rPr lang="en-US" altLang="en-US" sz="2400" dirty="0" smtClean="0"/>
              <a:t> </a:t>
            </a:r>
            <a:r>
              <a:rPr lang="en-US" altLang="en-US" sz="2400" i="1" dirty="0" smtClean="0"/>
              <a:t>N</a:t>
            </a:r>
            <a:r>
              <a:rPr lang="en-US" altLang="en-US" sz="2400" dirty="0" smtClean="0"/>
              <a:t> </a:t>
            </a:r>
            <a:r>
              <a:rPr lang="en-US" altLang="en-US" sz="2400" dirty="0"/>
              <a:t>has only left (or right) child – cases are </a:t>
            </a:r>
            <a:r>
              <a:rPr lang="en-US" altLang="en-US" sz="2400" dirty="0" smtClean="0"/>
              <a:t>symmetrical</a:t>
            </a:r>
            <a:endParaRPr lang="en-US" altLang="en-US" sz="2400" dirty="0"/>
          </a:p>
        </p:txBody>
      </p:sp>
      <p:sp>
        <p:nvSpPr>
          <p:cNvPr id="4" name="Text Placeholder 3"/>
          <p:cNvSpPr>
            <a:spLocks noGrp="1"/>
          </p:cNvSpPr>
          <p:nvPr>
            <p:ph type="body" idx="2"/>
          </p:nvPr>
        </p:nvSpPr>
        <p:spPr>
          <a:xfrm>
            <a:off x="457200" y="2718218"/>
            <a:ext cx="8229600" cy="1748851"/>
          </a:xfrm>
        </p:spPr>
        <p:txBody>
          <a:bodyPr/>
          <a:lstStyle/>
          <a:p>
            <a:pPr marL="741600" lvl="1" indent="-284400" eaLnBrk="1" hangingPunct="1"/>
            <a:r>
              <a:rPr lang="en-US" altLang="en-US" sz="2400" dirty="0"/>
              <a:t>After </a:t>
            </a:r>
            <a:r>
              <a:rPr lang="en-US" altLang="en-US" sz="2400" i="1" dirty="0"/>
              <a:t>N</a:t>
            </a:r>
            <a:r>
              <a:rPr lang="en-US" altLang="en-US" sz="2400" dirty="0"/>
              <a:t> removed, all data items rooted at </a:t>
            </a:r>
            <a:r>
              <a:rPr lang="en-US" altLang="en-US" sz="2400" i="1" dirty="0"/>
              <a:t>L</a:t>
            </a:r>
            <a:r>
              <a:rPr lang="en-US" altLang="en-US" sz="2400" dirty="0"/>
              <a:t> (or </a:t>
            </a:r>
            <a:r>
              <a:rPr lang="en-US" altLang="en-US" sz="2400" i="1" dirty="0"/>
              <a:t>R</a:t>
            </a:r>
            <a:r>
              <a:rPr lang="en-US" altLang="en-US" sz="2400" dirty="0"/>
              <a:t>) are adopted by root of </a:t>
            </a:r>
            <a:r>
              <a:rPr lang="en-US" altLang="en-US" sz="2400" i="1" dirty="0"/>
              <a:t>N</a:t>
            </a:r>
          </a:p>
          <a:p>
            <a:pPr marL="741600" lvl="1" indent="-284400" eaLnBrk="1" hangingPunct="1"/>
            <a:r>
              <a:rPr lang="en-US" altLang="en-US" sz="2400" dirty="0"/>
              <a:t>All items adopted are in correct order, binary search tree property </a:t>
            </a:r>
            <a:r>
              <a:rPr lang="en-US" altLang="en-US" sz="2400" dirty="0" smtClean="0"/>
              <a:t>preserved</a:t>
            </a:r>
            <a:endParaRPr lang="en-US" altLang="en-US" sz="2400" dirty="0"/>
          </a:p>
        </p:txBody>
      </p:sp>
    </p:spTree>
    <p:extLst>
      <p:ext uri="{BB962C8B-B14F-4D97-AF65-F5344CB8AC3E}">
        <p14:creationId xmlns:p14="http://schemas.microsoft.com/office/powerpoint/2010/main" val="2643064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Array-Based </a:t>
            </a:r>
            <a:r>
              <a:rPr lang="en-US" altLang="en-US" dirty="0" smtClean="0"/>
              <a:t>Representation </a:t>
            </a:r>
            <a:r>
              <a:rPr lang="en-US" altLang="en-US" sz="2000" b="0" dirty="0" smtClean="0"/>
              <a:t>(2 of 4)</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t>As tree changes (additions, removals) …</a:t>
            </a:r>
          </a:p>
          <a:p>
            <a:pPr lvl="1" eaLnBrk="1" hangingPunct="1"/>
            <a:r>
              <a:rPr lang="en-US" altLang="en-US" sz="2400" dirty="0"/>
              <a:t>Nodes may not be in contiguous array elements</a:t>
            </a:r>
          </a:p>
          <a:p>
            <a:pPr eaLnBrk="1" hangingPunct="1"/>
            <a:r>
              <a:rPr lang="en-US" altLang="en-US" sz="2400" dirty="0"/>
              <a:t>Thus, need list of available </a:t>
            </a:r>
            <a:r>
              <a:rPr lang="en-US" altLang="en-US" sz="2400" dirty="0" smtClean="0"/>
              <a:t>nodes</a:t>
            </a:r>
            <a:endParaRPr lang="en-US" altLang="en-US" sz="2400" dirty="0"/>
          </a:p>
          <a:p>
            <a:pPr lvl="1" eaLnBrk="1" hangingPunct="1"/>
            <a:r>
              <a:rPr lang="en-US" altLang="en-US" sz="2400" dirty="0"/>
              <a:t>Called a free list</a:t>
            </a:r>
          </a:p>
          <a:p>
            <a:pPr eaLnBrk="1" hangingPunct="1"/>
            <a:r>
              <a:rPr lang="en-US" altLang="en-US" sz="2400" dirty="0"/>
              <a:t>Node removed from </a:t>
            </a:r>
            <a:r>
              <a:rPr lang="en-US" altLang="en-US" sz="2400" dirty="0" smtClean="0"/>
              <a:t>tree</a:t>
            </a:r>
            <a:endParaRPr lang="en-US" altLang="en-US" sz="2400" dirty="0"/>
          </a:p>
          <a:p>
            <a:pPr lvl="1" eaLnBrk="1" hangingPunct="1"/>
            <a:r>
              <a:rPr lang="en-US" altLang="en-US" sz="2400" dirty="0"/>
              <a:t>Placed in free list for later </a:t>
            </a:r>
            <a:r>
              <a:rPr lang="en-US" altLang="en-US" sz="2400" dirty="0" smtClean="0"/>
              <a:t>use</a:t>
            </a:r>
            <a:endParaRPr lang="en-US" altLang="en-US" sz="2400" dirty="0"/>
          </a:p>
        </p:txBody>
      </p:sp>
    </p:spTree>
    <p:extLst>
      <p:ext uri="{BB962C8B-B14F-4D97-AF65-F5344CB8AC3E}">
        <p14:creationId xmlns:p14="http://schemas.microsoft.com/office/powerpoint/2010/main" val="2025113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(9 of 26)</a:t>
            </a:r>
            <a:endParaRPr lang="en-US" sz="2000" b="0" dirty="0"/>
          </a:p>
        </p:txBody>
      </p:sp>
      <p:sp>
        <p:nvSpPr>
          <p:cNvPr id="3" name="Text Placeholder 2"/>
          <p:cNvSpPr>
            <a:spLocks noGrp="1"/>
          </p:cNvSpPr>
          <p:nvPr>
            <p:ph type="body" idx="1"/>
          </p:nvPr>
        </p:nvSpPr>
        <p:spPr>
          <a:xfrm>
            <a:off x="457200" y="1600201"/>
            <a:ext cx="8229600" cy="1143000"/>
          </a:xfrm>
        </p:spPr>
        <p:txBody>
          <a:bodyPr/>
          <a:lstStyle/>
          <a:p>
            <a:pPr>
              <a:defRPr/>
            </a:pPr>
            <a:r>
              <a:rPr lang="en-US" sz="2400" dirty="0"/>
              <a:t>Cases for node </a:t>
            </a:r>
            <a:r>
              <a:rPr lang="en-US" sz="2400" i="1" dirty="0"/>
              <a:t>N</a:t>
            </a:r>
            <a:r>
              <a:rPr lang="en-US" sz="2400" dirty="0"/>
              <a:t> containing item to be </a:t>
            </a:r>
            <a:r>
              <a:rPr lang="en-US" sz="2400" dirty="0" smtClean="0"/>
              <a:t>removed</a:t>
            </a:r>
            <a:endParaRPr lang="en-US" sz="2400" dirty="0" smtClean="0">
              <a:solidFill>
                <a:schemeClr val="tx2"/>
              </a:solidFill>
            </a:endParaRPr>
          </a:p>
          <a:p>
            <a:pPr marL="457200" indent="-457200">
              <a:buFont typeface="+mj-lt"/>
              <a:buAutoNum type="arabicPeriod" startAt="3"/>
              <a:defRPr/>
            </a:pPr>
            <a:r>
              <a:rPr lang="en-US" sz="2400" dirty="0" smtClean="0"/>
              <a:t> </a:t>
            </a:r>
            <a:r>
              <a:rPr lang="en-US" sz="2400" i="1" dirty="0" smtClean="0"/>
              <a:t>N</a:t>
            </a:r>
            <a:r>
              <a:rPr lang="en-US" sz="2400" dirty="0" smtClean="0"/>
              <a:t> </a:t>
            </a:r>
            <a:r>
              <a:rPr lang="en-US" sz="2400" dirty="0"/>
              <a:t>has two </a:t>
            </a:r>
            <a:r>
              <a:rPr lang="en-US" sz="2400" dirty="0" smtClean="0"/>
              <a:t>children</a:t>
            </a:r>
            <a:endParaRPr lang="en-US" sz="2400" dirty="0"/>
          </a:p>
        </p:txBody>
      </p:sp>
      <p:sp>
        <p:nvSpPr>
          <p:cNvPr id="4" name="Text Placeholder 3"/>
          <p:cNvSpPr>
            <a:spLocks noGrp="1"/>
          </p:cNvSpPr>
          <p:nvPr>
            <p:ph type="body" idx="2"/>
          </p:nvPr>
        </p:nvSpPr>
        <p:spPr>
          <a:xfrm>
            <a:off x="457200" y="2743201"/>
            <a:ext cx="8229600" cy="2163763"/>
          </a:xfrm>
        </p:spPr>
        <p:txBody>
          <a:bodyPr/>
          <a:lstStyle/>
          <a:p>
            <a:pPr marL="741600" lvl="1" indent="-284400">
              <a:buFont typeface="Arial" charset="0"/>
              <a:buChar char="–"/>
              <a:defRPr/>
            </a:pPr>
            <a:r>
              <a:rPr lang="en-US" sz="2400" dirty="0"/>
              <a:t>Locate another node </a:t>
            </a:r>
            <a:r>
              <a:rPr lang="en-US" sz="2400" i="1" dirty="0"/>
              <a:t>M</a:t>
            </a:r>
            <a:r>
              <a:rPr lang="en-US" sz="2400" dirty="0"/>
              <a:t> easier to remove from tree than </a:t>
            </a:r>
            <a:r>
              <a:rPr lang="en-US" sz="2400" i="1" dirty="0"/>
              <a:t>N</a:t>
            </a:r>
            <a:endParaRPr lang="en-US" sz="2400" dirty="0"/>
          </a:p>
          <a:p>
            <a:pPr marL="741600" lvl="1" indent="-284400">
              <a:buFont typeface="Arial" charset="0"/>
              <a:buChar char="–"/>
              <a:defRPr/>
            </a:pPr>
            <a:r>
              <a:rPr lang="en-US" sz="2400" dirty="0"/>
              <a:t>Copy item that is in </a:t>
            </a:r>
            <a:r>
              <a:rPr lang="en-US" sz="2400" i="1" dirty="0"/>
              <a:t>M</a:t>
            </a:r>
            <a:r>
              <a:rPr lang="en-US" sz="2400" dirty="0"/>
              <a:t> to </a:t>
            </a:r>
            <a:r>
              <a:rPr lang="en-US" sz="2400" i="1" dirty="0"/>
              <a:t>N</a:t>
            </a:r>
            <a:endParaRPr lang="en-US" sz="2400" dirty="0"/>
          </a:p>
          <a:p>
            <a:pPr marL="741600" lvl="1" indent="-284400">
              <a:buFont typeface="Arial" charset="0"/>
              <a:buChar char="–"/>
              <a:defRPr/>
            </a:pPr>
            <a:r>
              <a:rPr lang="en-US" sz="2400" dirty="0"/>
              <a:t>Remove </a:t>
            </a:r>
            <a:r>
              <a:rPr lang="en-US" sz="2400" i="1" dirty="0"/>
              <a:t>M</a:t>
            </a:r>
            <a:r>
              <a:rPr lang="en-US" sz="2400" dirty="0"/>
              <a:t> from tree</a:t>
            </a:r>
            <a:endParaRPr lang="en-US" dirty="0"/>
          </a:p>
        </p:txBody>
      </p:sp>
    </p:spTree>
    <p:extLst>
      <p:ext uri="{BB962C8B-B14F-4D97-AF65-F5344CB8AC3E}">
        <p14:creationId xmlns:p14="http://schemas.microsoft.com/office/powerpoint/2010/main" val="35915910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(10 of 26)</a:t>
            </a:r>
            <a:endParaRPr lang="en-US" sz="2000" b="0" dirty="0"/>
          </a:p>
        </p:txBody>
      </p:sp>
      <p:sp>
        <p:nvSpPr>
          <p:cNvPr id="3" name="Text Placeholder 2"/>
          <p:cNvSpPr>
            <a:spLocks noGrp="1"/>
          </p:cNvSpPr>
          <p:nvPr>
            <p:ph type="body" idx="1"/>
          </p:nvPr>
        </p:nvSpPr>
        <p:spPr>
          <a:xfrm>
            <a:off x="457199" y="1600201"/>
            <a:ext cx="8372007" cy="828206"/>
          </a:xfrm>
        </p:spPr>
        <p:txBody>
          <a:bodyPr/>
          <a:lstStyle/>
          <a:p>
            <a:pPr marL="0" indent="0">
              <a:buNone/>
            </a:pPr>
            <a:r>
              <a:rPr lang="en-US" altLang="en-US" sz="2200" b="1" dirty="0"/>
              <a:t>Figure 16-9 </a:t>
            </a:r>
            <a:r>
              <a:rPr lang="en-US" altLang="en-US" sz="2200" dirty="0"/>
              <a:t>Case 2 for </a:t>
            </a:r>
            <a:r>
              <a:rPr lang="en-US" altLang="en-US" sz="2200" b="1" dirty="0">
                <a:solidFill>
                  <a:schemeClr val="tx1"/>
                </a:solidFill>
              </a:rPr>
              <a:t>removeValue</a:t>
            </a:r>
            <a:r>
              <a:rPr lang="en-US" altLang="en-US" sz="2200" dirty="0"/>
              <a:t>: The data item to remove is in a node N that has only a left child and whose parent is node </a:t>
            </a:r>
            <a:r>
              <a:rPr lang="en-US" altLang="en-US" sz="2200" dirty="0" smtClean="0"/>
              <a:t>P</a:t>
            </a:r>
            <a:endParaRPr lang="en-US" altLang="en-US" sz="2200" dirty="0"/>
          </a:p>
        </p:txBody>
      </p:sp>
      <p:pic>
        <p:nvPicPr>
          <p:cNvPr id="4" name="Picture 6" descr="Diagram (a) is titled, before removing the data item in node N. Two binary trees are given. First binary tree has Jose, as top node. Deepak is Jose’s left child, Qiang is Jose’s right child. Anton is Deepak’s left child. Jose is marked, P; Deepak is shaded and marked, N and Anton is marked, L. Second tree is same as first tree, but Anton is missing. Instead, Mia is given as Qiang’s left child. Instead of Anton, Mia is marked, L and Qiang is shaded. Either first or second tree can be considered for the given case. The nodes without a child are marked with dotted lines, to indicate that the tree continues."/>
          <p:cNvPicPr>
            <a:picLocks noChangeAspect="1" noChangeArrowheads="1"/>
          </p:cNvPicPr>
          <p:nvPr/>
        </p:nvPicPr>
        <p:blipFill>
          <a:blip r:embed="rId2"/>
          <a:srcRect/>
          <a:stretch>
            <a:fillRect/>
          </a:stretch>
        </p:blipFill>
        <p:spPr bwMode="auto">
          <a:xfrm>
            <a:off x="1063933" y="2880850"/>
            <a:ext cx="7016133" cy="272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0062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(11 of 26)</a:t>
            </a:r>
            <a:endParaRPr lang="en-US" sz="2000" b="0" dirty="0"/>
          </a:p>
        </p:txBody>
      </p:sp>
      <p:sp>
        <p:nvSpPr>
          <p:cNvPr id="3" name="Text Placeholder 2"/>
          <p:cNvSpPr>
            <a:spLocks noGrp="1"/>
          </p:cNvSpPr>
          <p:nvPr>
            <p:ph type="body" idx="1"/>
          </p:nvPr>
        </p:nvSpPr>
        <p:spPr>
          <a:xfrm>
            <a:off x="457200" y="1600200"/>
            <a:ext cx="8229600" cy="543393"/>
          </a:xfrm>
        </p:spPr>
        <p:txBody>
          <a:bodyPr/>
          <a:lstStyle/>
          <a:p>
            <a:pPr marL="0" indent="0">
              <a:buNone/>
            </a:pPr>
            <a:r>
              <a:rPr lang="en-US" altLang="en-US" sz="2400" b="1" dirty="0"/>
              <a:t>Figure 16-9 </a:t>
            </a:r>
            <a:r>
              <a:rPr lang="en-US" altLang="en-US" sz="2400" b="1" dirty="0" smtClean="0"/>
              <a:t>[Continued]</a:t>
            </a:r>
            <a:endParaRPr lang="en-US" altLang="en-US" sz="2400" b="1" dirty="0"/>
          </a:p>
        </p:txBody>
      </p:sp>
      <p:pic>
        <p:nvPicPr>
          <p:cNvPr id="4" name="Picture 2" descr="Diagram (b) is titled, after removing node N and its data item. Two binary trees are given. First binary tree has Jose, as top node. Anton is Jose’s left child. Jose is marked, P and Anton is shaded and marked, L. In second tree, Deepak is Jose’s left child and Mia is Jose’s right child. Jose is marked, P and Mia is shaded and marked, L. The nodes without a child are marked with dotted lines, to indicate that the tree continues."/>
          <p:cNvPicPr>
            <a:picLocks noChangeAspect="1" noChangeArrowheads="1"/>
          </p:cNvPicPr>
          <p:nvPr/>
        </p:nvPicPr>
        <p:blipFill>
          <a:blip r:embed="rId2"/>
          <a:srcRect/>
          <a:stretch>
            <a:fillRect/>
          </a:stretch>
        </p:blipFill>
        <p:spPr bwMode="auto">
          <a:xfrm>
            <a:off x="556595" y="2431143"/>
            <a:ext cx="8030810" cy="2221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59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(12 of 26)</a:t>
            </a:r>
            <a:endParaRPr lang="en-US" sz="2000" b="0" dirty="0"/>
          </a:p>
        </p:txBody>
      </p:sp>
      <p:sp>
        <p:nvSpPr>
          <p:cNvPr id="3" name="Text Placeholder 2"/>
          <p:cNvSpPr>
            <a:spLocks noGrp="1"/>
          </p:cNvSpPr>
          <p:nvPr>
            <p:ph type="body" idx="1"/>
          </p:nvPr>
        </p:nvSpPr>
        <p:spPr>
          <a:xfrm>
            <a:off x="457200" y="1600201"/>
            <a:ext cx="8229600" cy="588364"/>
          </a:xfrm>
        </p:spPr>
        <p:txBody>
          <a:bodyPr/>
          <a:lstStyle/>
          <a:p>
            <a:pPr marL="0" indent="0">
              <a:buNone/>
            </a:pPr>
            <a:r>
              <a:rPr lang="en-US" altLang="en-US" sz="2400" b="1" dirty="0"/>
              <a:t>Figure 16-9 </a:t>
            </a:r>
            <a:r>
              <a:rPr lang="en-US" altLang="en-US" sz="2400" b="1" dirty="0" smtClean="0"/>
              <a:t>[Continued]</a:t>
            </a:r>
            <a:endParaRPr lang="en-US" altLang="en-US" sz="2400" b="1" dirty="0"/>
          </a:p>
        </p:txBody>
      </p:sp>
      <p:pic>
        <p:nvPicPr>
          <p:cNvPr id="4" name="Picture 2" descr="Diagram (a) is titled, before removing the data item in node N. Two binary trees are given. First binary tree has Jose, as top node. Deepak is Jose’s left child, Qiang is Jose’s right child. Anton is Deepak’s left child. Jose is marked, P; Deepak is shaded and marked, N and Anton is marked, L. Second tree is same as first tree, but Anton is missing. Instead, Mia is given as Qiang’s left child. Instead of Anton, Mia is marked, L and Qiang is shaded. Either first or second tree can be considered for the given case. The nodes without a child are marked with dotted lines, to indicate that the tree continues."/>
          <p:cNvPicPr>
            <a:picLocks noChangeAspect="1" noChangeArrowheads="1"/>
          </p:cNvPicPr>
          <p:nvPr/>
        </p:nvPicPr>
        <p:blipFill>
          <a:blip r:embed="rId2"/>
          <a:srcRect/>
          <a:stretch>
            <a:fillRect/>
          </a:stretch>
        </p:blipFill>
        <p:spPr bwMode="auto">
          <a:xfrm>
            <a:off x="865832" y="2476116"/>
            <a:ext cx="7412335" cy="294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27480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(13 of 26)</a:t>
            </a:r>
            <a:endParaRPr lang="en-US" sz="2000" b="0" dirty="0"/>
          </a:p>
        </p:txBody>
      </p:sp>
      <p:sp>
        <p:nvSpPr>
          <p:cNvPr id="3" name="Text Placeholder 2"/>
          <p:cNvSpPr>
            <a:spLocks noGrp="1"/>
          </p:cNvSpPr>
          <p:nvPr>
            <p:ph type="body" idx="1"/>
          </p:nvPr>
        </p:nvSpPr>
        <p:spPr>
          <a:xfrm>
            <a:off x="457200" y="1600200"/>
            <a:ext cx="8229600" cy="528403"/>
          </a:xfrm>
        </p:spPr>
        <p:txBody>
          <a:bodyPr/>
          <a:lstStyle/>
          <a:p>
            <a:pPr marL="0" indent="0">
              <a:buNone/>
            </a:pPr>
            <a:r>
              <a:rPr lang="en-US" altLang="en-US" sz="2400" b="1" dirty="0"/>
              <a:t>Figure 16-9 </a:t>
            </a:r>
            <a:r>
              <a:rPr lang="en-US" altLang="en-US" sz="2400" b="1" dirty="0" smtClean="0"/>
              <a:t>[Continued]</a:t>
            </a:r>
            <a:endParaRPr lang="en-US" altLang="en-US" sz="2400" b="1" dirty="0"/>
          </a:p>
        </p:txBody>
      </p:sp>
      <p:pic>
        <p:nvPicPr>
          <p:cNvPr id="4" name="Picture 2" descr="Diagram (b) is titled, after removing node N and its data item. Two binary trees are given. First binary tree has Jose, as top node. Anton is Jose’s left child. Jose is marked, P and Anton is shaded and marked, L. In second tree, Deepak is Jose’s left child and Mia is Jose’s right child. Jose is marked, P and Mia is shaded and marked, L. The nodes without a child are marked with dotted lines, to indicate that the tree continues."/>
          <p:cNvPicPr>
            <a:picLocks noChangeAspect="1" noChangeArrowheads="1"/>
          </p:cNvPicPr>
          <p:nvPr/>
        </p:nvPicPr>
        <p:blipFill>
          <a:blip r:embed="rId2"/>
          <a:srcRect/>
          <a:stretch>
            <a:fillRect/>
          </a:stretch>
        </p:blipFill>
        <p:spPr bwMode="auto">
          <a:xfrm>
            <a:off x="578538" y="2416153"/>
            <a:ext cx="7986924" cy="241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4569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a:t>D</a:t>
            </a:r>
            <a:r>
              <a:rPr lang="en-US" altLang="en-US" sz="100" dirty="0"/>
              <a:t> </a:t>
            </a:r>
            <a:r>
              <a:rPr lang="en-US" altLang="en-US" dirty="0" smtClean="0"/>
              <a:t>T Binary Search Tree </a:t>
            </a:r>
            <a:r>
              <a:rPr lang="en-US" altLang="en-US" sz="2000" b="0" dirty="0" smtClean="0"/>
              <a:t>(14 of 26</a:t>
            </a:r>
            <a:r>
              <a:rPr lang="en-US" altLang="en-US" sz="2000" b="0" dirty="0"/>
              <a:t>)</a:t>
            </a:r>
            <a:endParaRPr lang="en-US" sz="2000" b="0" dirty="0"/>
          </a:p>
        </p:txBody>
      </p:sp>
      <p:sp>
        <p:nvSpPr>
          <p:cNvPr id="3" name="Text Placeholder 2"/>
          <p:cNvSpPr>
            <a:spLocks noGrp="1"/>
          </p:cNvSpPr>
          <p:nvPr>
            <p:ph type="body" idx="1"/>
          </p:nvPr>
        </p:nvSpPr>
        <p:spPr>
          <a:xfrm>
            <a:off x="457200" y="1600200"/>
            <a:ext cx="8229600" cy="828207"/>
          </a:xfrm>
        </p:spPr>
        <p:txBody>
          <a:bodyPr/>
          <a:lstStyle/>
          <a:p>
            <a:pPr marL="0" indent="0">
              <a:buNone/>
            </a:pPr>
            <a:r>
              <a:rPr lang="en-US" altLang="en-US" sz="2400" b="1" dirty="0" smtClean="0"/>
              <a:t>Figure 16-10 </a:t>
            </a:r>
            <a:r>
              <a:rPr lang="en-US" altLang="en-US" sz="2400" dirty="0" smtClean="0"/>
              <a:t>Case </a:t>
            </a:r>
            <a:r>
              <a:rPr lang="en-US" altLang="en-US" sz="2400" dirty="0"/>
              <a:t>3: The data item to remove is in </a:t>
            </a:r>
            <a:r>
              <a:rPr lang="en-US" altLang="en-US" sz="2400" dirty="0" smtClean="0"/>
              <a:t>a node </a:t>
            </a:r>
            <a:r>
              <a:rPr lang="en-US" altLang="en-US" sz="2400" i="1" dirty="0"/>
              <a:t>N</a:t>
            </a:r>
            <a:r>
              <a:rPr lang="en-US" altLang="en-US" sz="2400" dirty="0"/>
              <a:t> that has two </a:t>
            </a:r>
            <a:r>
              <a:rPr lang="en-US" altLang="en-US" sz="2400" dirty="0" smtClean="0"/>
              <a:t>children</a:t>
            </a:r>
            <a:endParaRPr lang="en-US" altLang="en-US" sz="2400" dirty="0"/>
          </a:p>
        </p:txBody>
      </p:sp>
      <p:pic>
        <p:nvPicPr>
          <p:cNvPr id="4" name="Picture 6" descr="A binary tree has Jose as top node. Deepak is Jose’s left child. Anton is Deepak’s left child and Elisa is Deepak’s right child. Here, Jose is marked, P; Deepak is shaded and marked, N; Anton is marked, L and Elisa is marked, R."/>
          <p:cNvPicPr>
            <a:picLocks noChangeAspect="1" noChangeArrowheads="1"/>
          </p:cNvPicPr>
          <p:nvPr/>
        </p:nvPicPr>
        <p:blipFill>
          <a:blip r:embed="rId2"/>
          <a:srcRect/>
          <a:stretch>
            <a:fillRect/>
          </a:stretch>
        </p:blipFill>
        <p:spPr bwMode="auto">
          <a:xfrm>
            <a:off x="2609165" y="2715957"/>
            <a:ext cx="3925671" cy="34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24675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(15 of 26)</a:t>
            </a:r>
            <a:endParaRPr lang="en-US" sz="2000" b="0" dirty="0"/>
          </a:p>
        </p:txBody>
      </p:sp>
      <p:sp>
        <p:nvSpPr>
          <p:cNvPr id="3" name="Text Placeholder 2"/>
          <p:cNvSpPr>
            <a:spLocks noGrp="1"/>
          </p:cNvSpPr>
          <p:nvPr>
            <p:ph type="body" idx="1"/>
          </p:nvPr>
        </p:nvSpPr>
        <p:spPr>
          <a:xfrm>
            <a:off x="457200" y="1600200"/>
            <a:ext cx="8229600" cy="513413"/>
          </a:xfrm>
        </p:spPr>
        <p:txBody>
          <a:bodyPr/>
          <a:lstStyle/>
          <a:p>
            <a:pPr marL="0" indent="0">
              <a:buNone/>
            </a:pPr>
            <a:r>
              <a:rPr lang="en-US" altLang="en-US" sz="2400" b="1" dirty="0" smtClean="0"/>
              <a:t>Figure16-11</a:t>
            </a:r>
            <a:r>
              <a:rPr lang="en-US" altLang="en-US" sz="2400" dirty="0" smtClean="0"/>
              <a:t> </a:t>
            </a:r>
            <a:r>
              <a:rPr lang="en-US" altLang="en-US" sz="2400" dirty="0"/>
              <a:t>Not any node will </a:t>
            </a:r>
            <a:r>
              <a:rPr lang="en-US" altLang="en-US" sz="2400" dirty="0" smtClean="0"/>
              <a:t>do</a:t>
            </a:r>
            <a:endParaRPr lang="en-US" altLang="en-US" sz="2400" dirty="0"/>
          </a:p>
        </p:txBody>
      </p:sp>
      <p:pic>
        <p:nvPicPr>
          <p:cNvPr id="4" name="Picture 6" descr="Diagram (a) is labeled, removing the data item in node N by replacing it with data from an arbitrary node M. Diagram has a binary tree with Jose as top node. Deepak is Jose’s left child and Qiang is Jose’s right child. Anton is Deepak’s left child and Elisa is Deepak’s right child. Mia is Qiang’s left child and Zoe is Qiang’s right child. Jose is marked, N and Anton is marked, M. An arrow is drawn from Anton to Jose. Diagram (b) is labeled, the result is no longer a binary search tree. The tree in diagram (b) is same as tree in diagram (a), but Anton is not present. "/>
          <p:cNvPicPr>
            <a:picLocks noChangeAspect="1" noChangeArrowheads="1"/>
          </p:cNvPicPr>
          <p:nvPr/>
        </p:nvPicPr>
        <p:blipFill>
          <a:blip r:embed="rId2"/>
          <a:srcRect/>
          <a:stretch>
            <a:fillRect/>
          </a:stretch>
        </p:blipFill>
        <p:spPr bwMode="auto">
          <a:xfrm>
            <a:off x="1402839" y="2401163"/>
            <a:ext cx="6338321" cy="345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8446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(16 of 26)</a:t>
            </a:r>
            <a:endParaRPr lang="en-US" sz="2000" b="0" dirty="0"/>
          </a:p>
        </p:txBody>
      </p:sp>
      <p:sp>
        <p:nvSpPr>
          <p:cNvPr id="3" name="Text Placeholder 2"/>
          <p:cNvSpPr>
            <a:spLocks noGrp="1"/>
          </p:cNvSpPr>
          <p:nvPr>
            <p:ph type="body" idx="1"/>
          </p:nvPr>
        </p:nvSpPr>
        <p:spPr>
          <a:xfrm>
            <a:off x="457200" y="1600201"/>
            <a:ext cx="8229600" cy="558384"/>
          </a:xfrm>
        </p:spPr>
        <p:txBody>
          <a:bodyPr/>
          <a:lstStyle/>
          <a:p>
            <a:pPr marL="0" indent="0">
              <a:buNone/>
            </a:pPr>
            <a:r>
              <a:rPr lang="en-US" altLang="en-US" sz="2400" b="1" dirty="0" smtClean="0">
                <a:solidFill>
                  <a:schemeClr val="tx1"/>
                </a:solidFill>
              </a:rPr>
              <a:t>Figure 16-12</a:t>
            </a:r>
            <a:endParaRPr lang="en-US" altLang="en-US" sz="2400" b="1" dirty="0">
              <a:solidFill>
                <a:schemeClr val="tx1"/>
              </a:solidFill>
            </a:endParaRPr>
          </a:p>
        </p:txBody>
      </p:sp>
      <p:pic>
        <p:nvPicPr>
          <p:cNvPr id="4" name="Picture 2" descr="A binary search tree with top node, x less than y. It is labeled, N. N’s left child has data items less than y and it’s right child has data items greater than or equal to y."/>
          <p:cNvPicPr>
            <a:picLocks noChangeAspect="1" noChangeArrowheads="1"/>
          </p:cNvPicPr>
          <p:nvPr/>
        </p:nvPicPr>
        <p:blipFill>
          <a:blip r:embed="rId2"/>
          <a:srcRect/>
          <a:stretch>
            <a:fillRect/>
          </a:stretch>
        </p:blipFill>
        <p:spPr bwMode="auto">
          <a:xfrm>
            <a:off x="2549112" y="2446136"/>
            <a:ext cx="4045775" cy="3514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85876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(17 of 26)</a:t>
            </a:r>
            <a:endParaRPr lang="en-US" sz="2000" b="0" dirty="0"/>
          </a:p>
        </p:txBody>
      </p:sp>
      <p:sp>
        <p:nvSpPr>
          <p:cNvPr id="3" name="Text Placeholder 2"/>
          <p:cNvSpPr>
            <a:spLocks noGrp="1"/>
          </p:cNvSpPr>
          <p:nvPr>
            <p:ph type="body" idx="1"/>
          </p:nvPr>
        </p:nvSpPr>
        <p:spPr>
          <a:xfrm>
            <a:off x="457200" y="1600200"/>
            <a:ext cx="8229600" cy="858187"/>
          </a:xfrm>
        </p:spPr>
        <p:txBody>
          <a:bodyPr/>
          <a:lstStyle/>
          <a:p>
            <a:pPr marL="0" indent="0">
              <a:buNone/>
            </a:pPr>
            <a:r>
              <a:rPr lang="en-US" altLang="en-US" sz="2400" b="1" dirty="0" smtClean="0"/>
              <a:t>Figure 16-13 </a:t>
            </a:r>
            <a:r>
              <a:rPr lang="en-US" altLang="en-US" sz="2400" dirty="0" smtClean="0"/>
              <a:t>Replacing </a:t>
            </a:r>
            <a:r>
              <a:rPr lang="en-US" altLang="en-US" sz="2400" dirty="0"/>
              <a:t>the data item in node </a:t>
            </a:r>
            <a:r>
              <a:rPr lang="en-US" altLang="en-US" sz="2400" i="1" dirty="0" smtClean="0"/>
              <a:t>N</a:t>
            </a:r>
            <a:r>
              <a:rPr lang="en-US" altLang="en-US" sz="2400" dirty="0" smtClean="0"/>
              <a:t> </a:t>
            </a:r>
            <a:r>
              <a:rPr lang="en-US" altLang="en-US" sz="2400" dirty="0"/>
              <a:t>with its inorder </a:t>
            </a:r>
            <a:r>
              <a:rPr lang="en-US" altLang="en-US" sz="2400" dirty="0" smtClean="0"/>
              <a:t>successor</a:t>
            </a:r>
            <a:endParaRPr lang="en-US" altLang="en-US" sz="2400" dirty="0"/>
          </a:p>
        </p:txBody>
      </p:sp>
      <p:pic>
        <p:nvPicPr>
          <p:cNvPr id="4" name="Picture 6" descr="Diagram has a binary tree with Jose as top node. Deepak is Jose’s left child and Qiang is Jose’s right child. Anton is Deepak’s left child and Elisa is Deepak’s right child. Mia is Qiang’s left child and Zoe is Qiang’s right child. Jose is marked, N; Qiang is marked, C and Mia is shaded and marked, S. An arrow is marked from Mia to Jose, then Jose is crossed out and rewritten as Mia."/>
          <p:cNvPicPr>
            <a:picLocks noChangeAspect="1" noChangeArrowheads="1"/>
          </p:cNvPicPr>
          <p:nvPr/>
        </p:nvPicPr>
        <p:blipFill>
          <a:blip r:embed="rId2"/>
          <a:srcRect t="1637" b="2"/>
          <a:stretch>
            <a:fillRect/>
          </a:stretch>
        </p:blipFill>
        <p:spPr bwMode="auto">
          <a:xfrm>
            <a:off x="2362200" y="2458387"/>
            <a:ext cx="4419600"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56893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(18 of 26)</a:t>
            </a:r>
            <a:endParaRPr lang="en-US" sz="2000" b="0" dirty="0"/>
          </a:p>
        </p:txBody>
      </p:sp>
      <p:sp>
        <p:nvSpPr>
          <p:cNvPr id="3" name="Text Placeholder 2"/>
          <p:cNvSpPr>
            <a:spLocks noGrp="1"/>
          </p:cNvSpPr>
          <p:nvPr>
            <p:ph type="body" idx="1"/>
          </p:nvPr>
        </p:nvSpPr>
        <p:spPr>
          <a:xfrm>
            <a:off x="457200" y="1600201"/>
            <a:ext cx="8229600" cy="474260"/>
          </a:xfrm>
        </p:spPr>
        <p:txBody>
          <a:bodyPr/>
          <a:lstStyle/>
          <a:p>
            <a:pPr marL="0" indent="0">
              <a:buNone/>
            </a:pPr>
            <a:r>
              <a:rPr lang="en-US" altLang="en-US" sz="2200" dirty="0"/>
              <a:t>Final draft of the removal </a:t>
            </a:r>
            <a:r>
              <a:rPr lang="en-US" altLang="en-US" sz="2200" dirty="0" smtClean="0"/>
              <a:t>algorithm</a:t>
            </a:r>
            <a:endParaRPr lang="en-US" altLang="en-US" sz="2200" dirty="0"/>
          </a:p>
        </p:txBody>
      </p:sp>
      <p:pic>
        <p:nvPicPr>
          <p:cNvPr id="4" name="Picture 6" descr="Computer code has 77 lines. The lines read as follows. Line 1. forward slash forward slash Removes the given target from the binary search tree to which sub Tree P t r points period. Line 2. forward slash forward slash Returns a pointer to the node at this tree location after the value is removed period. Line 3. forward slash forward slash Sets is Successful to true if the removal is successful comma or false otherwise period. Line 4. remove Value left parenthesis sub Tree P t r colon Binary Node Pointer comma target colon Item Type comma is Successful colon boolean ampersand right parenthesis colon Binary Node Pointer. Line 5. left brace. Line 6, indented once. if left parenthesis sub Tree P t r equals equals null p t r right parenthesis. Line 7, indented once. left brace. Line 8, indented twice. is Successful equals false. Line 9, indented once. right brace. Line 10, indented once. else if left parenthesis sub Tree P t r rightward arrow get Item left parenthesis right parenthesis equals equals target right parenthesis. Line 11, indented once. left brace. Line 12, indented twice. forward slash forward slash Item is in the root of some sub tree. Line 13, indented twice. sub Tree P t r equals remove Node left parenthesis sub Tree P t r right parenthesis forward slash forward slash Remove the item. Line 14, indented twice. is Successful equals true. Line 15, indented once. right brace. Line 16, indented once. else if left parenthesis sub Tree P t r rightward arrow get Item left parenthesis right parenthesis right angle bracket target right parenthesis. Line 17, indented once. left brace. Line 18, indented twice. forward slash forward slash Search the left sub tree. Line 19, indented twice. t e m p, P t r equals remove Value left parenthesis sub Tree P t r rightward arrow get Left Child P t r left parenthesis right parenthesis comma target comma is Successful right parenthesis. Line 20, indented twice. sub Tree P t r rightward arrow set Left Child P t r left parenthesis t e m p, P t r right parenthesis. Line 21, indented once. right brace. Line 22, indented once. else."/>
          <p:cNvPicPr>
            <a:picLocks noChangeAspect="1" noChangeArrowheads="1"/>
          </p:cNvPicPr>
          <p:nvPr/>
        </p:nvPicPr>
        <p:blipFill>
          <a:blip r:embed="rId2"/>
          <a:srcRect/>
          <a:stretch>
            <a:fillRect/>
          </a:stretch>
        </p:blipFill>
        <p:spPr bwMode="auto">
          <a:xfrm>
            <a:off x="1468703" y="2362012"/>
            <a:ext cx="6206594" cy="368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2579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Array-Based </a:t>
            </a:r>
            <a:r>
              <a:rPr lang="en-US" altLang="en-US" dirty="0" smtClean="0"/>
              <a:t>Representation </a:t>
            </a:r>
            <a:r>
              <a:rPr lang="en-US" altLang="en-US" sz="2000" b="0" dirty="0" smtClean="0"/>
              <a:t>(3 of 4)</a:t>
            </a:r>
            <a:endParaRPr lang="en-US" sz="2000" b="0" dirty="0"/>
          </a:p>
        </p:txBody>
      </p:sp>
      <p:sp>
        <p:nvSpPr>
          <p:cNvPr id="3" name="Text Placeholder 2"/>
          <p:cNvSpPr>
            <a:spLocks noGrp="1"/>
          </p:cNvSpPr>
          <p:nvPr>
            <p:ph type="body" idx="1"/>
          </p:nvPr>
        </p:nvSpPr>
        <p:spPr>
          <a:xfrm>
            <a:off x="457200" y="1600200"/>
            <a:ext cx="8229600" cy="843197"/>
          </a:xfrm>
        </p:spPr>
        <p:txBody>
          <a:bodyPr/>
          <a:lstStyle/>
          <a:p>
            <a:pPr marL="0" indent="0">
              <a:buNone/>
            </a:pPr>
            <a:r>
              <a:rPr lang="en-US" altLang="en-US" sz="2400" b="1" dirty="0" smtClean="0"/>
              <a:t>Listing 16-1 </a:t>
            </a:r>
            <a:r>
              <a:rPr lang="en-US" altLang="en-US" sz="2400" dirty="0" smtClean="0"/>
              <a:t>The </a:t>
            </a:r>
            <a:r>
              <a:rPr lang="en-US" altLang="en-US" sz="2400" dirty="0"/>
              <a:t>class </a:t>
            </a:r>
            <a:r>
              <a:rPr lang="en-US" altLang="en-US" sz="2400" b="1" dirty="0">
                <a:solidFill>
                  <a:schemeClr val="tx1"/>
                </a:solidFill>
              </a:rPr>
              <a:t>TreeNode</a:t>
            </a:r>
            <a:r>
              <a:rPr lang="en-US" altLang="en-US" sz="2400" dirty="0"/>
              <a:t> for an array-based implementation of the </a:t>
            </a:r>
            <a:r>
              <a:rPr lang="en-US" altLang="en-US" sz="2400" dirty="0" smtClean="0"/>
              <a:t>A</a:t>
            </a:r>
            <a:r>
              <a:rPr lang="en-US" altLang="en-US" sz="100" dirty="0" smtClean="0"/>
              <a:t> </a:t>
            </a:r>
            <a:r>
              <a:rPr lang="en-US" altLang="en-US" sz="2400" dirty="0" smtClean="0"/>
              <a:t>D</a:t>
            </a:r>
            <a:r>
              <a:rPr lang="en-US" altLang="en-US" sz="100" dirty="0" smtClean="0"/>
              <a:t> </a:t>
            </a:r>
            <a:r>
              <a:rPr lang="en-US" altLang="en-US" sz="2400" dirty="0" smtClean="0"/>
              <a:t>T </a:t>
            </a:r>
            <a:r>
              <a:rPr lang="en-US" altLang="en-US" sz="2400" dirty="0"/>
              <a:t>binary </a:t>
            </a:r>
            <a:r>
              <a:rPr lang="en-US" altLang="en-US" sz="2400" dirty="0" smtClean="0"/>
              <a:t>tree</a:t>
            </a:r>
            <a:endParaRPr lang="en-US" altLang="en-US" sz="2400" dirty="0"/>
          </a:p>
        </p:txBody>
      </p:sp>
      <p:pic>
        <p:nvPicPr>
          <p:cNvPr id="4" name="Picture 2" descr="Computer code has 17 lines. The lines read as follows. Line 1. template left angle bracket class Item Type right angle bracket. Line 2. class Tree Node. Line 3. left brace. Line 4. private colon. Line 5, indented once. Item Type item semicolon forward slash forward slash Data portion. Line 6, indented once. i n t left Child semicolon forward slash forward slash Index to left child. Line 7, indented once. i n t right Child semicolon forward slash forward slash Index to right child. Line 8. blank. Line 9. public colon. Line 10, indented once. Tree Node left parenthesis right parenthesis semicolon. Line 11, indented once. Tree Node left parenthesis c o n s t Item Type ampersand node Item comma i n t left comma i n t right right parenthesis semicolon. Line 12. blank. Line 13. forward slash forward slash Declarations of the methods set Item comma get Item comma set Left comma get Left comma. Line 14. forward slash forward slash set Right comma and get Right are here period. Line 15. blank. Line 16. incomplete line of code. Line 17. right brace semicolon forward slash forward slash end Tree 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452" y="2611026"/>
            <a:ext cx="5907095" cy="3468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0464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(19 of 26)</a:t>
            </a:r>
            <a:endParaRPr lang="en-US" sz="2000" b="0" dirty="0"/>
          </a:p>
        </p:txBody>
      </p:sp>
      <p:sp>
        <p:nvSpPr>
          <p:cNvPr id="3" name="Text Placeholder 2"/>
          <p:cNvSpPr>
            <a:spLocks noGrp="1"/>
          </p:cNvSpPr>
          <p:nvPr>
            <p:ph type="body" idx="1"/>
          </p:nvPr>
        </p:nvSpPr>
        <p:spPr>
          <a:xfrm>
            <a:off x="457200" y="1600201"/>
            <a:ext cx="8229600" cy="433316"/>
          </a:xfrm>
        </p:spPr>
        <p:txBody>
          <a:bodyPr/>
          <a:lstStyle/>
          <a:p>
            <a:pPr marL="0" indent="0">
              <a:buNone/>
            </a:pPr>
            <a:r>
              <a:rPr lang="en-US" altLang="en-US" sz="2400" dirty="0"/>
              <a:t>Final draft of the removal </a:t>
            </a:r>
            <a:r>
              <a:rPr lang="en-US" altLang="en-US" sz="2400" dirty="0" smtClean="0"/>
              <a:t>algorithm</a:t>
            </a:r>
            <a:endParaRPr lang="en-US" altLang="en-US" sz="2400" dirty="0"/>
          </a:p>
        </p:txBody>
      </p:sp>
      <p:pic>
        <p:nvPicPr>
          <p:cNvPr id="4" name="Picture 2" descr="The computer code continues. Line 23, indented once. left brace. Line 24, indented twice. forward slash forward slash Search the right sub tree. Line 25, indented twice. t e m p, P t r equals remove Value left parenthesis sub Tree P t r rightward arrow get Right Child P t r left parenthesis right parenthesis comma target comma is Successful right parenthesis. Line 26, indented twice. sub Tree P t r rightward arrow set Right Child P t r left parenthesis t e m p, P t r right parenthesis. Line 27, indented once. right brace. Line 28, indented once. return sub Tree P t r. Line 29. right brace. Line 30. forward slash forward slash Removes the data item in the node comma N comma to which node P t r points period. Line 31. forward slash forward slash Returns a pointer to the node at this tree location after the removal period. Line 32. remove Node left parenthesis node P t r colon Binary Node Pointer right parenthesis colon Binary Node Pointer. Line 33. left brace. Line 34, indented once. if left parenthesis N is a leaf right parenthesis. Line 35, indented once. left brace. Line 36, indented twice. forward slash forward slash Remove leaf from the tree. Line 37, indented twice. Delete the node to which node P t r points left parenthesis done for us if node P t r is a smart pointer right parenthesis. Line 38, indented twice. return node P t r. Line 39, indented once. right brace. Line 40, indented once. else if left parenthesis N has only one child C right parenthesis."/>
          <p:cNvPicPr>
            <a:picLocks noChangeAspect="1" noChangeArrowheads="1"/>
          </p:cNvPicPr>
          <p:nvPr/>
        </p:nvPicPr>
        <p:blipFill>
          <a:blip r:embed="rId2"/>
          <a:srcRect/>
          <a:stretch>
            <a:fillRect/>
          </a:stretch>
        </p:blipFill>
        <p:spPr bwMode="auto">
          <a:xfrm>
            <a:off x="1397145" y="2447481"/>
            <a:ext cx="6349710" cy="3310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32016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(20 of 26)</a:t>
            </a:r>
            <a:endParaRPr lang="en-US" sz="2000" b="0" dirty="0"/>
          </a:p>
        </p:txBody>
      </p:sp>
      <p:sp>
        <p:nvSpPr>
          <p:cNvPr id="3" name="Text Placeholder 2"/>
          <p:cNvSpPr>
            <a:spLocks noGrp="1"/>
          </p:cNvSpPr>
          <p:nvPr>
            <p:ph type="body" idx="1"/>
          </p:nvPr>
        </p:nvSpPr>
        <p:spPr>
          <a:xfrm>
            <a:off x="457200" y="1600200"/>
            <a:ext cx="8229600" cy="536719"/>
          </a:xfrm>
        </p:spPr>
        <p:txBody>
          <a:bodyPr/>
          <a:lstStyle/>
          <a:p>
            <a:pPr marL="0" indent="0">
              <a:buNone/>
            </a:pPr>
            <a:r>
              <a:rPr lang="en-US" altLang="en-US" sz="2400" dirty="0"/>
              <a:t>Final draft of the removal </a:t>
            </a:r>
            <a:r>
              <a:rPr lang="en-US" altLang="en-US" sz="2400" dirty="0" smtClean="0"/>
              <a:t>algorithm</a:t>
            </a:r>
            <a:endParaRPr lang="en-US" altLang="en-US" sz="2400" dirty="0"/>
          </a:p>
        </p:txBody>
      </p:sp>
      <p:pic>
        <p:nvPicPr>
          <p:cNvPr id="4" name="Picture 2" descr="The computer code continues. Line 41, indented once. left brace. Line 42, indented twice. forward slash forward slash C replaces N as the child of N’s parent. Line 43, indented twice. if left parenthesis C is a left child right parenthesis. Line 44, indented 3 times. node To Connect P t r equals node P t r rightward arrow get Left Child P t r left parenthesis right parenthesis. Line 45, indented twice. else. Line 46, indented 3 times. node To Connect P t r equals node P t r rightward arrow get Right Child P t r left parenthesis right parenthesis. Line 47, indented twice. Delete the node to which node P t r points left parenthesis done for us if node P t r is a smart pointer right parenthesis. Line 48, indented twice. return node To Connect P t r. Line 49, indented once. right brace."/>
          <p:cNvPicPr>
            <a:picLocks noChangeAspect="1" noChangeArrowheads="1"/>
          </p:cNvPicPr>
          <p:nvPr/>
        </p:nvPicPr>
        <p:blipFill>
          <a:blip r:embed="rId2"/>
          <a:srcRect/>
          <a:stretch>
            <a:fillRect/>
          </a:stretch>
        </p:blipFill>
        <p:spPr bwMode="auto">
          <a:xfrm>
            <a:off x="666649" y="2641887"/>
            <a:ext cx="7810701" cy="282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04165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(21 of 26)</a:t>
            </a:r>
            <a:endParaRPr lang="en-US" sz="2000" b="0" dirty="0"/>
          </a:p>
        </p:txBody>
      </p:sp>
      <p:sp>
        <p:nvSpPr>
          <p:cNvPr id="3" name="Text Placeholder 2"/>
          <p:cNvSpPr>
            <a:spLocks noGrp="1"/>
          </p:cNvSpPr>
          <p:nvPr>
            <p:ph type="body" idx="1"/>
          </p:nvPr>
        </p:nvSpPr>
        <p:spPr>
          <a:xfrm>
            <a:off x="457200" y="1600201"/>
            <a:ext cx="8229600" cy="474260"/>
          </a:xfrm>
        </p:spPr>
        <p:txBody>
          <a:bodyPr/>
          <a:lstStyle/>
          <a:p>
            <a:pPr marL="0" indent="0">
              <a:buNone/>
            </a:pPr>
            <a:r>
              <a:rPr lang="en-US" altLang="en-US" sz="2400" dirty="0"/>
              <a:t>Final draft of the removal </a:t>
            </a:r>
            <a:r>
              <a:rPr lang="en-US" altLang="en-US" sz="2400" dirty="0" smtClean="0"/>
              <a:t>algorithm</a:t>
            </a:r>
            <a:endParaRPr lang="en-US" altLang="en-US" sz="2400" dirty="0"/>
          </a:p>
        </p:txBody>
      </p:sp>
      <p:pic>
        <p:nvPicPr>
          <p:cNvPr id="4" name="Picture 2" descr="The computer code continues. Line 50, indented once. else forward slash forward slash N has two children. Line 51, indented once. left brace. Line 52, indented twice. forward slash forward slash Find the in order successor of the entry in N colon it is in the left sub tree rooted. Line 53, indented twice. forward slash forward slash at N’s right child. Line 54, indented twice. t e m p, P t r equals remove Left most Node left parenthesis node P t r rightward arrow get Right Child P t r left parenthesis right parenthesis comma new Node Value right parenthesis. Line 55, indented twice. node P t r rightward arrow set Right Child P t r left parenthesis t e m p, P t r right parenthesis. Line 56, indented twice. node P t r rightward arrow set Item left parenthesis new Node Value right parenthesis forward slash forward slash Put replacement value in node N. Line 57, indented twice. return node P t r. Line 58, indented once. right brace. Line 59. right brace. Line 60. forward slash forward slash Removes the leftmost node in the left sub tree of the node pointed to by node P t r period. Line 61. forward slash forward slash Sets in order Successor to the value in this node period. Line 62. forward slash forward slash Returns a pointer to the revised sub tree period. Line 63. remove Left most Node left parenthesis node P t r colon Binary Node Pointer comma in order Successor colon Item Type ampersand right parenthesis colon Binary Node Pointer. Line 64. left brace."/>
          <p:cNvPicPr>
            <a:picLocks noChangeAspect="1" noChangeArrowheads="1"/>
          </p:cNvPicPr>
          <p:nvPr/>
        </p:nvPicPr>
        <p:blipFill>
          <a:blip r:embed="rId2"/>
          <a:srcRect/>
          <a:stretch>
            <a:fillRect/>
          </a:stretch>
        </p:blipFill>
        <p:spPr bwMode="auto">
          <a:xfrm>
            <a:off x="808709" y="2502585"/>
            <a:ext cx="7526581" cy="338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57121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(22 of 26)</a:t>
            </a:r>
            <a:endParaRPr lang="en-US" sz="2000" b="0" dirty="0"/>
          </a:p>
        </p:txBody>
      </p:sp>
      <p:sp>
        <p:nvSpPr>
          <p:cNvPr id="3" name="Text Placeholder 2"/>
          <p:cNvSpPr>
            <a:spLocks noGrp="1"/>
          </p:cNvSpPr>
          <p:nvPr>
            <p:ph type="body" idx="1"/>
          </p:nvPr>
        </p:nvSpPr>
        <p:spPr>
          <a:xfrm>
            <a:off x="457200" y="1600200"/>
            <a:ext cx="8229600" cy="528851"/>
          </a:xfrm>
        </p:spPr>
        <p:txBody>
          <a:bodyPr/>
          <a:lstStyle/>
          <a:p>
            <a:pPr marL="0" indent="0">
              <a:buNone/>
            </a:pPr>
            <a:r>
              <a:rPr lang="en-US" altLang="en-US" sz="2400" dirty="0"/>
              <a:t>Final draft of the removal </a:t>
            </a:r>
            <a:r>
              <a:rPr lang="en-US" altLang="en-US" sz="2400" dirty="0" smtClean="0"/>
              <a:t>algorithm</a:t>
            </a:r>
            <a:endParaRPr lang="en-US" altLang="en-US" sz="2400" dirty="0"/>
          </a:p>
        </p:txBody>
      </p:sp>
      <p:pic>
        <p:nvPicPr>
          <p:cNvPr id="4" name="Picture 2" descr="The computer code continues. Line 65, indented once. if left parenthesis node P t r rightward arrow get Left Child P t r left parenthesis right parenthesis equals equals null p t r right parenthesis. Line 66, indented once. left brace. Line 67, indented twice. forward slash forward slash This is the node you want semicolon it has no left child comma but it might have a right sub tree. Line 68, indented twice. in order Successor equals node P t r rightward arrow get Item left parenthesis right parenthesis. Line 69, indented twice. return remove Node left parenthesis node P t r right parenthesis. Line 70, indented once. right brace. Line 71, indented once. else. Line 72, indented once. left brace. Line 73, indented twice. t e m p, P t r equals remove Left most Node left parenthesis node P t r rightward arrow get Left Child P t r left parenthesis right parenthesis comma in order Successor right parenthesis. Line 74, indented twice. node P t r rightward arrow set Left Child P t r left parenthesis t e m p, P t r right parenthesis. Line 75, indented twice. return node P t r. Line 76, indented once. right brace. Line 77. right brace. "/>
          <p:cNvPicPr>
            <a:picLocks noChangeAspect="1" noChangeArrowheads="1"/>
          </p:cNvPicPr>
          <p:nvPr/>
        </p:nvPicPr>
        <p:blipFill>
          <a:blip r:embed="rId2"/>
          <a:srcRect/>
          <a:stretch>
            <a:fillRect/>
          </a:stretch>
        </p:blipFill>
        <p:spPr bwMode="auto">
          <a:xfrm>
            <a:off x="619817" y="2580375"/>
            <a:ext cx="7904365" cy="31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10341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(23 of 26)</a:t>
            </a:r>
            <a:endParaRPr lang="en-US" sz="2000" b="0" dirty="0"/>
          </a:p>
        </p:txBody>
      </p:sp>
      <p:sp>
        <p:nvSpPr>
          <p:cNvPr id="3" name="Text Placeholder 2"/>
          <p:cNvSpPr>
            <a:spLocks noGrp="1"/>
          </p:cNvSpPr>
          <p:nvPr>
            <p:ph type="body" idx="1"/>
          </p:nvPr>
        </p:nvSpPr>
        <p:spPr>
          <a:xfrm>
            <a:off x="457200" y="1600200"/>
            <a:ext cx="8229600" cy="513413"/>
          </a:xfrm>
        </p:spPr>
        <p:txBody>
          <a:bodyPr/>
          <a:lstStyle/>
          <a:p>
            <a:pPr marL="0" indent="0">
              <a:buNone/>
            </a:pPr>
            <a:r>
              <a:rPr lang="en-US" altLang="en-US" sz="2400" b="1" dirty="0" smtClean="0"/>
              <a:t>Figure 16-14 </a:t>
            </a:r>
            <a:r>
              <a:rPr lang="en-US" altLang="en-US" sz="2400" dirty="0" smtClean="0"/>
              <a:t>Recursive </a:t>
            </a:r>
            <a:r>
              <a:rPr lang="en-US" altLang="en-US" sz="2400" dirty="0"/>
              <a:t>removal of node </a:t>
            </a:r>
            <a:r>
              <a:rPr lang="en-US" altLang="en-US" sz="2400" dirty="0" smtClean="0"/>
              <a:t>N</a:t>
            </a:r>
            <a:endParaRPr lang="en-US" altLang="en-US" sz="2400" dirty="0"/>
          </a:p>
        </p:txBody>
      </p:sp>
      <p:pic>
        <p:nvPicPr>
          <p:cNvPr id="4" name="Picture 6" descr="Diagram (a) is titled, remove value left parenthesis double quote Dave double quote right parenthesis. A node titled, root P t r points to node with value Kyle. Kyle’s right tree continues. It’s left child has the value, Dave. Dave is labeled, Node N. Dave’s right child is Gaby, whose pointers are crossed out. "/>
          <p:cNvPicPr>
            <a:picLocks noChangeAspect="1" noChangeArrowheads="1"/>
          </p:cNvPicPr>
          <p:nvPr/>
        </p:nvPicPr>
        <p:blipFill>
          <a:blip r:embed="rId2"/>
          <a:srcRect/>
          <a:stretch>
            <a:fillRect/>
          </a:stretch>
        </p:blipFill>
        <p:spPr bwMode="auto">
          <a:xfrm>
            <a:off x="2535899" y="2401163"/>
            <a:ext cx="4072201" cy="337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8716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(24 of 26)</a:t>
            </a:r>
            <a:endParaRPr lang="en-US" sz="2000" b="0" dirty="0"/>
          </a:p>
        </p:txBody>
      </p:sp>
      <p:sp>
        <p:nvSpPr>
          <p:cNvPr id="3" name="Text Placeholder 2"/>
          <p:cNvSpPr>
            <a:spLocks noGrp="1"/>
          </p:cNvSpPr>
          <p:nvPr>
            <p:ph type="body" idx="1"/>
          </p:nvPr>
        </p:nvSpPr>
        <p:spPr>
          <a:xfrm>
            <a:off x="457200" y="1600201"/>
            <a:ext cx="8229600" cy="573374"/>
          </a:xfrm>
        </p:spPr>
        <p:txBody>
          <a:bodyPr/>
          <a:lstStyle/>
          <a:p>
            <a:pPr marL="0" indent="0">
              <a:buNone/>
            </a:pPr>
            <a:r>
              <a:rPr lang="en-US" altLang="en-US" sz="2400" b="1" dirty="0" smtClean="0"/>
              <a:t>Figure 16-14 [Continued]</a:t>
            </a:r>
            <a:endParaRPr lang="en-US" altLang="en-US" sz="2400" b="1" dirty="0"/>
          </a:p>
        </p:txBody>
      </p:sp>
      <p:pic>
        <p:nvPicPr>
          <p:cNvPr id="4" name="Picture 2" descr="Diagram (b) is titled, remove value left parenthesis N right parenthesis. A node titled, root P t r points to node with value Kyle. Kyle’s right tree continues. It’s left child has the value, Dave. Dave is shaded and labeled, Node N. Dave’s left pointer is crossed out. Dave’s right child is Gaby, whose pointers are crossed out. Dave’s right pointer is labeled, remove Node returns this pointer."/>
          <p:cNvPicPr>
            <a:picLocks noChangeAspect="1" noChangeArrowheads="1"/>
          </p:cNvPicPr>
          <p:nvPr/>
        </p:nvPicPr>
        <p:blipFill>
          <a:blip r:embed="rId2"/>
          <a:srcRect/>
          <a:stretch>
            <a:fillRect/>
          </a:stretch>
        </p:blipFill>
        <p:spPr bwMode="auto">
          <a:xfrm>
            <a:off x="1634511" y="2461126"/>
            <a:ext cx="5874977" cy="3773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65984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(25 of 26)</a:t>
            </a:r>
            <a:endParaRPr lang="en-US" sz="2000" b="0" dirty="0"/>
          </a:p>
        </p:txBody>
      </p:sp>
      <p:sp>
        <p:nvSpPr>
          <p:cNvPr id="3" name="Text Placeholder 2"/>
          <p:cNvSpPr>
            <a:spLocks noGrp="1"/>
          </p:cNvSpPr>
          <p:nvPr>
            <p:ph type="body" idx="1"/>
          </p:nvPr>
        </p:nvSpPr>
        <p:spPr>
          <a:xfrm>
            <a:off x="457200" y="1600200"/>
            <a:ext cx="8229600" cy="504225"/>
          </a:xfrm>
        </p:spPr>
        <p:txBody>
          <a:bodyPr/>
          <a:lstStyle/>
          <a:p>
            <a:pPr marL="0" indent="0">
              <a:buNone/>
            </a:pPr>
            <a:r>
              <a:rPr lang="en-US" altLang="en-US" sz="2400" b="1" dirty="0"/>
              <a:t>Figure 16-14 </a:t>
            </a:r>
            <a:r>
              <a:rPr lang="en-US" altLang="en-US" sz="2400" b="1" dirty="0" smtClean="0"/>
              <a:t>[Continued</a:t>
            </a:r>
            <a:r>
              <a:rPr lang="en-US" altLang="en-US" sz="2400" b="1" dirty="0"/>
              <a:t>]</a:t>
            </a:r>
            <a:endParaRPr lang="en-US" altLang="en-US" sz="2400" dirty="0"/>
          </a:p>
        </p:txBody>
      </p:sp>
      <p:pic>
        <p:nvPicPr>
          <p:cNvPr id="4" name="Picture 2" descr="Diagram (c) has a node with value Kyle. The right pointer leads to a number of children, while the left pointer is shaded and leads to a child with value, Gaby. The left pointer is labeled, Pointer returned by remove Node/remove Value is assigned to left child pointer of Node N’s parent."/>
          <p:cNvPicPr>
            <a:picLocks noChangeAspect="1" noChangeArrowheads="1"/>
          </p:cNvPicPr>
          <p:nvPr/>
        </p:nvPicPr>
        <p:blipFill>
          <a:blip r:embed="rId2"/>
          <a:srcRect/>
          <a:stretch>
            <a:fillRect/>
          </a:stretch>
        </p:blipFill>
        <p:spPr bwMode="auto">
          <a:xfrm>
            <a:off x="423587" y="2391975"/>
            <a:ext cx="8034950" cy="2517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08961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Link-Based Implementation of the A</a:t>
            </a:r>
            <a:r>
              <a:rPr lang="en-US" altLang="en-US" sz="100" dirty="0" smtClean="0"/>
              <a:t> </a:t>
            </a:r>
            <a:r>
              <a:rPr lang="en-US" altLang="en-US" dirty="0" smtClean="0"/>
              <a:t>D</a:t>
            </a:r>
            <a:r>
              <a:rPr lang="en-US" altLang="en-US" sz="100" dirty="0" smtClean="0"/>
              <a:t> </a:t>
            </a:r>
            <a:r>
              <a:rPr lang="en-US" altLang="en-US" dirty="0" smtClean="0"/>
              <a:t>T Binary Search Tree </a:t>
            </a:r>
            <a:r>
              <a:rPr lang="en-US" altLang="en-US" sz="2000" b="0" dirty="0" smtClean="0"/>
              <a:t>(26 of 26)</a:t>
            </a:r>
            <a:endParaRPr lang="en-US" sz="2000" b="0" dirty="0"/>
          </a:p>
        </p:txBody>
      </p:sp>
      <p:sp>
        <p:nvSpPr>
          <p:cNvPr id="3" name="Text Placeholder 2"/>
          <p:cNvSpPr>
            <a:spLocks noGrp="1"/>
          </p:cNvSpPr>
          <p:nvPr>
            <p:ph type="body" idx="1"/>
          </p:nvPr>
        </p:nvSpPr>
        <p:spPr>
          <a:xfrm>
            <a:off x="457200" y="1600200"/>
            <a:ext cx="8229600" cy="542499"/>
          </a:xfrm>
        </p:spPr>
        <p:txBody>
          <a:bodyPr/>
          <a:lstStyle/>
          <a:p>
            <a:pPr marL="0" indent="0">
              <a:buNone/>
            </a:pPr>
            <a:r>
              <a:rPr lang="en-US" altLang="en-US" sz="2400" dirty="0"/>
              <a:t>Algorithm for </a:t>
            </a:r>
            <a:r>
              <a:rPr lang="en-US" altLang="en-US" sz="2400" b="1" dirty="0" smtClean="0">
                <a:solidFill>
                  <a:schemeClr val="tx1"/>
                </a:solidFill>
              </a:rPr>
              <a:t>findNode</a:t>
            </a:r>
            <a:endParaRPr lang="en-US" altLang="en-US" sz="2400" b="1" dirty="0">
              <a:solidFill>
                <a:schemeClr val="tx1"/>
              </a:solidFill>
            </a:endParaRPr>
          </a:p>
        </p:txBody>
      </p:sp>
      <p:pic>
        <p:nvPicPr>
          <p:cNvPr id="4" name="Picture 6" descr="Computer code has 16 lines. The lines read as follows. Line 1. forward slash forward slash Locates the node in the binary search tree to which sub Tree P t r points and that contains. Line 2. forward slash forward slash the value target period Returns either a pointer to the located node or null p t r if such a. Line 3. forward slash forward slash node is not found period. Line 4. find Node left parenthesis sub Tree P t r colon Binary Node Pointer comma target colon Item Type right parenthesis colon Binary Node Pointer. Line 5. left brace. Line 6, indented once. if left parenthesis sub Tree P t r equals equals null p t r right parenthesis. Line 7, indented twice. return null p t r forward slash forward slash Not found. Line 8, indented once. else if left parenthesis sub Tree P t r rightward arrow get Item left parenthesis right parenthesis equals equals target right parenthesis. Line 9, indented twice. return sub Tree P t r semicolon forward slash forward slash Found. Line 10, indented once. else if left parenthesis sub Tree P t r rightward arrow get Item left parenthesis right parenthesis greater than sign target right parenthesis. Line 11, indented twice. forward slash forward slash Search left sub tree. Line 12, indented twice. return find Node left parenthesis sub Tree P t r rightward arrow get Left Child P t r left parenthesis right parenthesis comma target right parenthesis. Line 13, indented once. else. Line 14, indented twice. forward slash forward slash Search right sub tree. Line 15, indented twice. return find Node left parenthesis sub Tree P t r rightward arrow get Right Child P t r left parenthesis right parenthesis comma target right parenthesis. Line 16. right brace. "/>
          <p:cNvPicPr>
            <a:picLocks noChangeAspect="1" noChangeArrowheads="1"/>
          </p:cNvPicPr>
          <p:nvPr/>
        </p:nvPicPr>
        <p:blipFill>
          <a:blip r:embed="rId2"/>
          <a:srcRect/>
          <a:stretch>
            <a:fillRect/>
          </a:stretch>
        </p:blipFill>
        <p:spPr bwMode="auto">
          <a:xfrm>
            <a:off x="830573" y="2430249"/>
            <a:ext cx="7482853" cy="337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70760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Class </a:t>
            </a:r>
            <a:r>
              <a:rPr lang="en-US" altLang="en-US" dirty="0" smtClean="0"/>
              <a:t>BinarySearchTree </a:t>
            </a:r>
            <a:r>
              <a:rPr lang="en-US" altLang="en-US" sz="2000" b="0" dirty="0" smtClean="0"/>
              <a:t>(1 of 5)</a:t>
            </a:r>
            <a:endParaRPr lang="en-US" sz="2000" b="0" dirty="0"/>
          </a:p>
        </p:txBody>
      </p:sp>
      <p:sp>
        <p:nvSpPr>
          <p:cNvPr id="3" name="Text Placeholder 2"/>
          <p:cNvSpPr>
            <a:spLocks noGrp="1"/>
          </p:cNvSpPr>
          <p:nvPr>
            <p:ph type="body" idx="1"/>
          </p:nvPr>
        </p:nvSpPr>
        <p:spPr>
          <a:xfrm>
            <a:off x="457200" y="1600201"/>
            <a:ext cx="8229600" cy="948128"/>
          </a:xfrm>
        </p:spPr>
        <p:txBody>
          <a:bodyPr/>
          <a:lstStyle/>
          <a:p>
            <a:pPr marL="0" indent="0">
              <a:buNone/>
            </a:pPr>
            <a:r>
              <a:rPr lang="en-US" altLang="en-US" sz="2400" b="1" dirty="0" smtClean="0"/>
              <a:t>Listing 16-4 </a:t>
            </a:r>
            <a:r>
              <a:rPr lang="en-US" altLang="en-US" sz="2400" dirty="0" smtClean="0"/>
              <a:t>A </a:t>
            </a:r>
            <a:r>
              <a:rPr lang="en-US" altLang="en-US" sz="2400" dirty="0"/>
              <a:t>header file for the link-based </a:t>
            </a:r>
            <a:r>
              <a:rPr lang="en-US" altLang="en-US" sz="2400" dirty="0" smtClean="0"/>
              <a:t>implementation of </a:t>
            </a:r>
            <a:r>
              <a:rPr lang="en-US" altLang="en-US" sz="2400" dirty="0"/>
              <a:t>the class </a:t>
            </a:r>
            <a:r>
              <a:rPr lang="en-US" altLang="en-US" sz="2400" b="1" dirty="0" smtClean="0">
                <a:solidFill>
                  <a:schemeClr val="tx1"/>
                </a:solidFill>
              </a:rPr>
              <a:t>BinarySearchTree</a:t>
            </a:r>
            <a:endParaRPr lang="en-US" altLang="en-US" sz="2400" b="1" dirty="0">
              <a:solidFill>
                <a:schemeClr val="tx1"/>
              </a:solidFill>
            </a:endParaRPr>
          </a:p>
        </p:txBody>
      </p:sp>
      <p:pic>
        <p:nvPicPr>
          <p:cNvPr id="4" name="Picture 6" descr="Computer code has 87 lines. The lines read as follows. Line 1. forward slash asterisk asterisk Link dash based implementation of the A D T binary search tree period. Line 2. at sign file Binary Search Tree period h asterisk forward slash. Line 3. blank. Line 4. hash if n, d e f BINARY underscore SEARCH underscore TREE underscore. Line 5. hash define BINARY underscore SEARCH underscore TREE underscore. Line 6. blank. Line 7. hash include double quote Binary Tree Interface period h double quote. Line 8. hash include double quote Binary Node period h double quote. Line 9. hash include double quote Binary Node Tree period h double quote. Line 10. hash include double quote Not Found Exception period h double quote. Line 11. hash include double quote Pre c o n d Violated Except period h double quote. Line 12. hash include left angle bracket memory right angle bracket. Line 13. blank. Line 14. template left angle bracket class Item Type right angle bracket. Line 15. class Binary Search Tree colon public Binary Node Tree left angle bracket Item Type right angle bracket. Line 16. left brace. Line 17. private colon. Line 18, indented once. s t d colon colon shared underscore p t r left angle bracket Binary Node left angle bracket Item Type right angle bracket right angle bracket root p t r semicolon."/>
          <p:cNvPicPr>
            <a:picLocks noChangeAspect="1" noChangeArrowheads="1"/>
          </p:cNvPicPr>
          <p:nvPr/>
        </p:nvPicPr>
        <p:blipFill>
          <a:blip r:embed="rId2"/>
          <a:srcRect/>
          <a:stretch>
            <a:fillRect/>
          </a:stretch>
        </p:blipFill>
        <p:spPr bwMode="auto">
          <a:xfrm>
            <a:off x="1588784" y="2699566"/>
            <a:ext cx="5966432" cy="3406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28969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Class </a:t>
            </a:r>
            <a:r>
              <a:rPr lang="en-US" altLang="en-US" dirty="0" smtClean="0"/>
              <a:t>BinarySearchTree </a:t>
            </a:r>
            <a:r>
              <a:rPr lang="en-US" altLang="en-US" sz="2000" b="0" dirty="0" smtClean="0"/>
              <a:t>(2 of 5)</a:t>
            </a:r>
            <a:endParaRPr lang="en-US" sz="2000" b="0" dirty="0"/>
          </a:p>
        </p:txBody>
      </p:sp>
      <p:sp>
        <p:nvSpPr>
          <p:cNvPr id="3" name="Text Placeholder 2"/>
          <p:cNvSpPr>
            <a:spLocks noGrp="1"/>
          </p:cNvSpPr>
          <p:nvPr>
            <p:ph type="body" idx="1"/>
          </p:nvPr>
        </p:nvSpPr>
        <p:spPr>
          <a:xfrm>
            <a:off x="457200" y="1600201"/>
            <a:ext cx="8229600" cy="573374"/>
          </a:xfrm>
        </p:spPr>
        <p:txBody>
          <a:bodyPr/>
          <a:lstStyle/>
          <a:p>
            <a:pPr marL="0" indent="0">
              <a:buNone/>
            </a:pPr>
            <a:r>
              <a:rPr lang="en-US" altLang="en-US" sz="2400" b="1" dirty="0" smtClean="0"/>
              <a:t>Listing 16-4 [Continued]</a:t>
            </a:r>
            <a:endParaRPr lang="en-US" altLang="en-US" sz="2400" b="1" dirty="0">
              <a:solidFill>
                <a:srgbClr val="0070C0"/>
              </a:solidFill>
            </a:endParaRPr>
          </a:p>
        </p:txBody>
      </p:sp>
      <p:pic>
        <p:nvPicPr>
          <p:cNvPr id="4" name="Picture 2" descr="The computer code continues. Line 19. protected colon. Line 20. forward slash forward slash line break. Line 21, indented once. forward slash forward slash Protected Utility Methods Section colon. Line 22, indented once. forward slash forward slash Recursive helper methods for the public methods period. Line 23, indented once. forward slash forward slash line break. Line 24, indented once. forward slash forward slash Places a given new node at its proper position in this binary. Line 25, indented once. forward slash forward slash search tree. Line 26, indented once. auto place Node left parenthesis s t d colon colon shared underscore p t r left angle bracket Binary Node left angle bracket Item Type right angle bracket right angle bracket sub Tree p t r comma. Line 27, indented twice. s t d colon colon shared underscore p t r left angle bracket Binary Node left angle bracket Item Type right angle bracket right angle bracket new Node right parenthesis semicolon. Line 28. blank. Line 29, indented once. forward slash forward slash Removes the given target value from the tree while maintaining a. Line 30, indented once. forward slash forward slash binary search tree period. Line 31, indented once. auto remove Value left parenthesis s t d colon colon shared underscore p t r left angle bracket Binary Node left angle bracket Item Type right angle bracket right angle bracket sub Tree p t r comma. Line 32, indented twice. c o n s t Item Type target comma. Line 33, indented twice. b o o l ampersand is Successful right parenthesis override semicolon. Line 34. blank. Line 35, indented once. forward slash forward slash Removes a given node from a tree while maintaining a binary search tree period. Line 36, indented once. auto remove Node left parenthesis s t d colon colon shared underscore p t r left angle bracket Binary Node left angle bracket Item Type right angle bracket right angle bracket node p t r right parenthesis semicolon. Line 37. blank."/>
          <p:cNvPicPr>
            <a:picLocks noChangeAspect="1" noChangeArrowheads="1"/>
          </p:cNvPicPr>
          <p:nvPr/>
        </p:nvPicPr>
        <p:blipFill>
          <a:blip r:embed="rId2"/>
          <a:srcRect/>
          <a:stretch>
            <a:fillRect/>
          </a:stretch>
        </p:blipFill>
        <p:spPr bwMode="auto">
          <a:xfrm>
            <a:off x="1359772" y="2461126"/>
            <a:ext cx="6424456" cy="350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4714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Array-Based </a:t>
            </a:r>
            <a:r>
              <a:rPr lang="en-US" altLang="en-US" dirty="0" smtClean="0"/>
              <a:t>Representation </a:t>
            </a:r>
            <a:r>
              <a:rPr lang="en-US" altLang="en-US" sz="2000" b="0" dirty="0" smtClean="0"/>
              <a:t>(4 of 4)</a:t>
            </a:r>
            <a:endParaRPr lang="en-US" sz="2000" b="0" dirty="0"/>
          </a:p>
        </p:txBody>
      </p:sp>
      <p:sp>
        <p:nvSpPr>
          <p:cNvPr id="3" name="Text Placeholder 2"/>
          <p:cNvSpPr>
            <a:spLocks noGrp="1"/>
          </p:cNvSpPr>
          <p:nvPr>
            <p:ph type="body" idx="1"/>
          </p:nvPr>
        </p:nvSpPr>
        <p:spPr>
          <a:xfrm>
            <a:off x="457200" y="1600200"/>
            <a:ext cx="8229600" cy="843197"/>
          </a:xfrm>
        </p:spPr>
        <p:txBody>
          <a:bodyPr/>
          <a:lstStyle/>
          <a:p>
            <a:pPr marL="0" indent="0">
              <a:buNone/>
            </a:pPr>
            <a:r>
              <a:rPr lang="en-US" altLang="en-US" sz="2400" b="1" dirty="0" smtClean="0"/>
              <a:t>Figure </a:t>
            </a:r>
            <a:r>
              <a:rPr lang="en-US" altLang="en-US" sz="2400" b="1" dirty="0"/>
              <a:t>16-1 </a:t>
            </a:r>
            <a:r>
              <a:rPr lang="en-US" altLang="en-US" sz="2400" dirty="0"/>
              <a:t>(a) A binary tree of names</a:t>
            </a:r>
            <a:r>
              <a:rPr lang="en-US" altLang="en-US" sz="2400" dirty="0" smtClean="0"/>
              <a:t>; (</a:t>
            </a:r>
            <a:r>
              <a:rPr lang="en-US" altLang="en-US" sz="2400" dirty="0"/>
              <a:t>b) I</a:t>
            </a:r>
            <a:r>
              <a:rPr lang="en-US" altLang="en-US" sz="2400" dirty="0" smtClean="0"/>
              <a:t>ts implementation </a:t>
            </a:r>
            <a:r>
              <a:rPr lang="en-US" altLang="en-US" sz="2400" dirty="0"/>
              <a:t>using the array </a:t>
            </a:r>
            <a:r>
              <a:rPr lang="en-US" altLang="en-US" sz="2400" b="1" dirty="0" smtClean="0">
                <a:solidFill>
                  <a:schemeClr val="tx1"/>
                </a:solidFill>
              </a:rPr>
              <a:t>tree</a:t>
            </a:r>
            <a:endParaRPr lang="en-US" altLang="en-US" sz="2400" b="1" dirty="0">
              <a:solidFill>
                <a:schemeClr val="tx1"/>
              </a:solidFill>
            </a:endParaRPr>
          </a:p>
        </p:txBody>
      </p:sp>
      <p:pic>
        <p:nvPicPr>
          <p:cNvPr id="4" name="Picture 6" descr="Diagram (a) has a binary tree of names, with Jose as top node. Child nodes are arranged in a way, where the left child’s first letter is before the parent node’s first letter and that of the right child is after parent node’s first letter. So, Deepak is Jose’s left child and Qiang is Jose’s right child. Anton is Deepak’s left child and Elisa is Deepak’s right child. Mia is Qiang’s left child. Diagram (b) has a table titled, the array tree. It has 9 rows and 4 columns. The columns have the following headings from left to right. Node number, item, left Child, right Child. The row entries are as follows. Row 1. Node number, 0. item, Jose. left Child, 1. right Child, 2. Row 2. Node number, 1. item, Deepak. left Child, 3. right Child, 4. Row 3. Node number, 2. item, Qiang. left Child, 5. right Child, negative 1. Row 4. Node number, 3. item, Anton. left Child, negative 1. right Child, negative 1. Row 5. Node number, 4. item, Elisa. left Child, negative 1. right Child, negative 1. Row 6. Node number, 5. item, Mia. left Child, negative 1. right Child, negative 1. Row 7. Node number, 6. item, question mark. left Child, negative 1. right Child, 7. Row 8. Node number, 7. item, question mark. left Child, negative 1. right Child, 8. Row 9. Node number, 8. item, question mark. left Child, negative 1. right Child, 9. The table continues after Row 8. Row 6 till the end are labeled, free list. Beside table, a node titled, root has value 0. Another node titled, free has valu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859" y="2621847"/>
            <a:ext cx="4850281" cy="36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31468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Class </a:t>
            </a:r>
            <a:r>
              <a:rPr lang="en-US" altLang="en-US" dirty="0" smtClean="0"/>
              <a:t>BinarySearchTree </a:t>
            </a:r>
            <a:r>
              <a:rPr lang="en-US" altLang="en-US" sz="2000" b="0" dirty="0" smtClean="0"/>
              <a:t>(3 of 5)</a:t>
            </a:r>
            <a:endParaRPr lang="en-US" sz="2000" b="0" dirty="0"/>
          </a:p>
        </p:txBody>
      </p:sp>
      <p:sp>
        <p:nvSpPr>
          <p:cNvPr id="3" name="Text Placeholder 2"/>
          <p:cNvSpPr>
            <a:spLocks noGrp="1"/>
          </p:cNvSpPr>
          <p:nvPr>
            <p:ph type="body" idx="1"/>
          </p:nvPr>
        </p:nvSpPr>
        <p:spPr>
          <a:xfrm>
            <a:off x="457200" y="1600201"/>
            <a:ext cx="8229600" cy="558384"/>
          </a:xfrm>
        </p:spPr>
        <p:txBody>
          <a:bodyPr/>
          <a:lstStyle/>
          <a:p>
            <a:pPr marL="0" indent="0">
              <a:buNone/>
            </a:pPr>
            <a:r>
              <a:rPr lang="en-US" altLang="en-US" sz="2400" b="1" dirty="0"/>
              <a:t>Listing 16-4 </a:t>
            </a:r>
            <a:r>
              <a:rPr lang="en-US" altLang="en-US" sz="2400" b="1" dirty="0" smtClean="0"/>
              <a:t>[Continued]</a:t>
            </a:r>
            <a:endParaRPr lang="en-US" altLang="en-US" sz="2400" b="1" dirty="0">
              <a:solidFill>
                <a:srgbClr val="0070C0"/>
              </a:solidFill>
            </a:endParaRPr>
          </a:p>
        </p:txBody>
      </p:sp>
      <p:pic>
        <p:nvPicPr>
          <p:cNvPr id="4" name="Picture 2" descr="The computer code continues. Line 38, indented once. forward slash forward slash Removes the leftmost node in the left sub Tree of the node. Line 39, indented once. forward slash forward slash pointed to by node p t r period. Line 40, indented once. forward slash forward slash Sets in order Successor to the value in this node period. Line 41, indented once. forward slash forward slash Returns a pointer to the revised sub Tree period. Line 42, indented once. auto remove Left most Node left parenthesis s t d colon colon shared underscore p t r left angle bracket Binary Node left angle bracket Item Type right angle bracket right angle bracket sub Tree p t r comma. Line 43, indented twice. Item Type ampersand in order Successor right parenthesis semicolon. Line 44. blank. Line 45, indented once. forward slash forward slash Returns a pointer to the node containing the given value comma. Line 46, indented once. forward slash forward slash or null p t r if not found period. Line 47, indented once. auto find Node left parenthesis s t d colon colon shared underscore p t r left angle bracket Binary Node left angle bracket Item Type right angle bracket right angle bracket tree p t r comma. Line 48, indented twice. c o n s t Item Type ampersand target right parenthesis c o n s t semicolon. Line 49. blank. Line 50, indented once. public colon. Line 51, indented once. forward slash forward slash line break. Line 52, indented once. forward slash forward slash Constructor and Destructor Section period. Line 53, indented once. forward slash forward slash line break. Line 54, indented once. Binary Search Tree left parenthesis right parenthesis semicolon. Line 55, indented once. Binary Search Tree left parenthesis c o n s t Item Type ampersand root Item right parenthesis semicolon. Line 56, indented once. Binary Search Tree left parenthesis c o n s t Binary Search Tree left angle bracket Item Type right angle bracket ampersand tree right parenthesis semicolon. Line 57, indented once. virtual tilde Binary Search Tree left parenthesis right parenthesis semicolon."/>
          <p:cNvPicPr>
            <a:picLocks noChangeAspect="1" noChangeArrowheads="1"/>
          </p:cNvPicPr>
          <p:nvPr/>
        </p:nvPicPr>
        <p:blipFill>
          <a:blip r:embed="rId2"/>
          <a:srcRect/>
          <a:stretch>
            <a:fillRect/>
          </a:stretch>
        </p:blipFill>
        <p:spPr bwMode="auto">
          <a:xfrm>
            <a:off x="2095263" y="2446136"/>
            <a:ext cx="4953473" cy="3283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91875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Class </a:t>
            </a:r>
            <a:r>
              <a:rPr lang="en-US" altLang="en-US" dirty="0" smtClean="0"/>
              <a:t>BinarySearchTree </a:t>
            </a:r>
            <a:r>
              <a:rPr lang="en-US" altLang="en-US" sz="2000" b="0" dirty="0" smtClean="0"/>
              <a:t>(4 of 5)</a:t>
            </a:r>
            <a:endParaRPr lang="en-US" sz="2000" b="0" dirty="0"/>
          </a:p>
        </p:txBody>
      </p:sp>
      <p:sp>
        <p:nvSpPr>
          <p:cNvPr id="3" name="Text Placeholder 2"/>
          <p:cNvSpPr>
            <a:spLocks noGrp="1"/>
          </p:cNvSpPr>
          <p:nvPr>
            <p:ph type="body" idx="1"/>
          </p:nvPr>
        </p:nvSpPr>
        <p:spPr>
          <a:xfrm>
            <a:off x="457200" y="1600200"/>
            <a:ext cx="8229600" cy="444243"/>
          </a:xfrm>
        </p:spPr>
        <p:txBody>
          <a:bodyPr/>
          <a:lstStyle/>
          <a:p>
            <a:pPr marL="0" indent="0">
              <a:buNone/>
            </a:pPr>
            <a:r>
              <a:rPr lang="en-US" altLang="en-US" sz="2400" b="1" dirty="0"/>
              <a:t>Listing 16-4 </a:t>
            </a:r>
            <a:r>
              <a:rPr lang="en-US" altLang="en-US" sz="2400" b="1" dirty="0" smtClean="0"/>
              <a:t>[Continued]</a:t>
            </a:r>
            <a:endParaRPr lang="en-US" altLang="en-US" sz="2400" b="1" dirty="0">
              <a:solidFill>
                <a:srgbClr val="0070C0"/>
              </a:solidFill>
            </a:endParaRPr>
          </a:p>
        </p:txBody>
      </p:sp>
      <p:pic>
        <p:nvPicPr>
          <p:cNvPr id="4" name="Picture 2" descr="The computer code continues. Line 58. blank. Line 59, indented once. forward slash forward slash line break. Line 60, indented once. forward slash forward slash Public Methods Section period. Line 61, indented once. forward slash forward slash line break. Line 62, indented once. b o o l is Empty left parenthesis right parenthesis c o n s t semicolon. Line 63, indented once. i n t get Height left parenthesis right parenthesis c o n s t semicolon. Line 64, indented once. i n t get Number Of Nodes left parenthesis right parenthesis c o n s t semicolon. Line 65, indented once. Item Type get Root Data left parenthesis right parenthesis c o n s t throw left parenthesis Pre c o n d Violated Except right parenthesis semicolon. Line 66, indented once. void set Root Data left parenthesis c o n s t Item Type ampersand new Data right parenthesis semicolon. Line 67, indented once. b o o l add left parenthesis c o n s t Item Type ampersand new Entry right parenthesis semicolon. Line 68, indented once. b o o l remove left parenthesis c o n s t Item Type ampersand target right parenthesis semicolon. Line 69, indented once. void clear left parenthesis right parenthesis semicolon. Line 70, indented once. Item Type get Entry left parenthesis c o n s t Item Type ampersand an Entry right parenthesis c o n s t throw left parenthesis Not Found Exception right parenthesis semicolon."/>
          <p:cNvPicPr>
            <a:picLocks noChangeAspect="1" noChangeArrowheads="1"/>
          </p:cNvPicPr>
          <p:nvPr/>
        </p:nvPicPr>
        <p:blipFill>
          <a:blip r:embed="rId2"/>
          <a:srcRect/>
          <a:stretch>
            <a:fillRect/>
          </a:stretch>
        </p:blipFill>
        <p:spPr bwMode="auto">
          <a:xfrm>
            <a:off x="1242873" y="2331993"/>
            <a:ext cx="6658253" cy="3047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1563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Class </a:t>
            </a:r>
            <a:r>
              <a:rPr lang="en-US" altLang="en-US" dirty="0" smtClean="0"/>
              <a:t>BinarySearchTree </a:t>
            </a:r>
            <a:r>
              <a:rPr lang="en-US" altLang="en-US" sz="2000" b="0" dirty="0" smtClean="0"/>
              <a:t>(5 of 5)</a:t>
            </a:r>
            <a:endParaRPr lang="en-US" sz="2000" b="0" dirty="0"/>
          </a:p>
        </p:txBody>
      </p:sp>
      <p:sp>
        <p:nvSpPr>
          <p:cNvPr id="3" name="Text Placeholder 2"/>
          <p:cNvSpPr>
            <a:spLocks noGrp="1"/>
          </p:cNvSpPr>
          <p:nvPr>
            <p:ph type="body" idx="1"/>
          </p:nvPr>
        </p:nvSpPr>
        <p:spPr>
          <a:xfrm>
            <a:off x="457200" y="1600200"/>
            <a:ext cx="8229600" cy="528403"/>
          </a:xfrm>
        </p:spPr>
        <p:txBody>
          <a:bodyPr/>
          <a:lstStyle/>
          <a:p>
            <a:pPr marL="0" indent="0">
              <a:buNone/>
            </a:pPr>
            <a:r>
              <a:rPr lang="en-US" altLang="en-US" sz="2400" b="1" dirty="0"/>
              <a:t>Listing 16-4 </a:t>
            </a:r>
            <a:r>
              <a:rPr lang="en-US" altLang="en-US" sz="2400" b="1" dirty="0" smtClean="0"/>
              <a:t>[Continued]</a:t>
            </a:r>
            <a:endParaRPr lang="en-US" altLang="en-US" sz="2400" b="1" dirty="0">
              <a:solidFill>
                <a:srgbClr val="0070C0"/>
              </a:solidFill>
            </a:endParaRPr>
          </a:p>
        </p:txBody>
      </p:sp>
      <p:pic>
        <p:nvPicPr>
          <p:cNvPr id="4" name="Picture 2" descr="The computer code continues. Line 71, indented once. b o o l contains left parenthesis c o n s t Item Type ampersand an Entry right parenthesis c o n s t semicolon. Line 72. blank. Line 73, indented once. forward slash forward slash line break. Line 74, indented once. forward slash forward slash Public Traversals Section period. Line 75, indented once. forward slash forward slash line break. Line 76, indented once. void pre order Traverse left parenthesis void visit left parenthesis Item Type ampersand right parenthesis right parenthesis c o n s t semicolon. Line 77, indented once. void in order Traverse left parenthesis void visit left parenthesis Item Type ampersand right parenthesis right parenthesis c o n s t semicolon. Line 78, indented once. void post order Traverse left parenthesis void visit left parenthesis Item Type ampersand right parenthesis right parenthesis c o n s t semicolon. Line 79. blank. Line 80, indented once. forward slash forward slash line break. Line 81, indented once. forward slash forward slash Overloaded Operator Section period. Line 82, indented once. forward slash forward slash line break. Line 83, indented once. Binary Search Tree left angle bracket Item Type right angle bracket ampersand. Line 84, indented twice. operator equals left parenthesis c o n s t Binary Search Tree left angle bracket Item Type right angle bracket ampersand right Hand Side right parenthesis semicolon. Line 85. right brace semicolon forward slash forward slash end Binary Search Tree. Line 86. hash include double quote Binary Search Tree period c p p double quote. Line 87. hash end if. "/>
          <p:cNvPicPr>
            <a:picLocks noChangeAspect="1" noChangeArrowheads="1"/>
          </p:cNvPicPr>
          <p:nvPr/>
        </p:nvPicPr>
        <p:blipFill>
          <a:blip r:embed="rId2"/>
          <a:srcRect/>
          <a:stretch>
            <a:fillRect/>
          </a:stretch>
        </p:blipFill>
        <p:spPr bwMode="auto">
          <a:xfrm>
            <a:off x="1445248" y="2416153"/>
            <a:ext cx="6253504" cy="329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09352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Saving a Binary Search Tree in a </a:t>
            </a:r>
            <a:r>
              <a:rPr lang="en-US" altLang="en-US" dirty="0" smtClean="0"/>
              <a:t>File </a:t>
            </a:r>
            <a:r>
              <a:rPr lang="en-US" altLang="en-US" sz="2000" b="0" dirty="0" smtClean="0"/>
              <a:t>(1 of 6)</a:t>
            </a:r>
            <a:endParaRPr lang="en-US" sz="2000" b="0" dirty="0"/>
          </a:p>
        </p:txBody>
      </p:sp>
      <p:sp>
        <p:nvSpPr>
          <p:cNvPr id="3" name="Text Placeholder 2"/>
          <p:cNvSpPr>
            <a:spLocks noGrp="1"/>
          </p:cNvSpPr>
          <p:nvPr>
            <p:ph type="body" idx="1"/>
          </p:nvPr>
        </p:nvSpPr>
        <p:spPr>
          <a:xfrm>
            <a:off x="457200" y="1600200"/>
            <a:ext cx="8229600" cy="873177"/>
          </a:xfrm>
        </p:spPr>
        <p:txBody>
          <a:bodyPr/>
          <a:lstStyle/>
          <a:p>
            <a:pPr marL="0" indent="0">
              <a:buNone/>
            </a:pPr>
            <a:r>
              <a:rPr lang="en-US" altLang="en-US" sz="2400" b="1" dirty="0" smtClean="0"/>
              <a:t>Figure 16-15 </a:t>
            </a:r>
            <a:r>
              <a:rPr lang="en-US" altLang="en-US" sz="2400" dirty="0" smtClean="0"/>
              <a:t>An </a:t>
            </a:r>
            <a:r>
              <a:rPr lang="en-US" altLang="en-US" sz="2400" dirty="0"/>
              <a:t>initially empty binary search tree after the addition of 60, 20, 10, 40, 30, 50, and </a:t>
            </a:r>
            <a:r>
              <a:rPr lang="en-US" altLang="en-US" sz="2400" dirty="0" smtClean="0"/>
              <a:t>70</a:t>
            </a:r>
            <a:endParaRPr lang="en-US" altLang="en-US" sz="2400" dirty="0"/>
          </a:p>
        </p:txBody>
      </p:sp>
      <p:pic>
        <p:nvPicPr>
          <p:cNvPr id="4" name="Picture 2" descr="A binary search tree has 60 as top node. 60’s left child is 20 and right child is 70. 20’s left child is 10 and right child is 40. 40’s left child is 30 and right child is 50."/>
          <p:cNvPicPr>
            <a:picLocks noChangeAspect="1" noChangeArrowheads="1"/>
          </p:cNvPicPr>
          <p:nvPr/>
        </p:nvPicPr>
        <p:blipFill>
          <a:blip r:embed="rId2"/>
          <a:srcRect/>
          <a:stretch>
            <a:fillRect/>
          </a:stretch>
        </p:blipFill>
        <p:spPr bwMode="auto">
          <a:xfrm>
            <a:off x="3056234" y="2760927"/>
            <a:ext cx="3031533" cy="348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29647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Saving a Binary Search Tree in a </a:t>
            </a:r>
            <a:r>
              <a:rPr lang="en-US" altLang="en-US" dirty="0" smtClean="0"/>
              <a:t>File </a:t>
            </a:r>
            <a:r>
              <a:rPr lang="en-US" altLang="en-US" sz="2000" b="0" dirty="0" smtClean="0"/>
              <a:t>(2 of 6)</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t>Use preorder traversal to save binary search tree in a file</a:t>
            </a:r>
          </a:p>
          <a:p>
            <a:pPr lvl="1" eaLnBrk="1" hangingPunct="1"/>
            <a:r>
              <a:rPr lang="en-US" altLang="en-US" sz="2400" dirty="0"/>
              <a:t>Restore to original shape by using method </a:t>
            </a:r>
            <a:r>
              <a:rPr lang="en-US" altLang="en-US" sz="2400" b="1" dirty="0">
                <a:solidFill>
                  <a:schemeClr val="tx1"/>
                </a:solidFill>
              </a:rPr>
              <a:t>add</a:t>
            </a:r>
          </a:p>
          <a:p>
            <a:pPr eaLnBrk="1" hangingPunct="1"/>
            <a:r>
              <a:rPr lang="en-US" altLang="en-US" sz="2400" dirty="0"/>
              <a:t>Balanced binary search tree increases efficiency of </a:t>
            </a:r>
            <a:r>
              <a:rPr lang="en-US" altLang="en-US" sz="2400" dirty="0" smtClean="0"/>
              <a:t>A</a:t>
            </a:r>
            <a:r>
              <a:rPr lang="en-US" altLang="en-US" sz="100" dirty="0" smtClean="0"/>
              <a:t> </a:t>
            </a:r>
            <a:r>
              <a:rPr lang="en-US" altLang="en-US" sz="2400" dirty="0" smtClean="0"/>
              <a:t>D</a:t>
            </a:r>
            <a:r>
              <a:rPr lang="en-US" altLang="en-US" sz="100" dirty="0" smtClean="0"/>
              <a:t> </a:t>
            </a:r>
            <a:r>
              <a:rPr lang="en-US" altLang="en-US" sz="2400" dirty="0" smtClean="0"/>
              <a:t>T operations</a:t>
            </a:r>
            <a:endParaRPr lang="en-US" altLang="en-US" sz="2400" dirty="0"/>
          </a:p>
        </p:txBody>
      </p:sp>
    </p:spTree>
    <p:extLst>
      <p:ext uri="{BB962C8B-B14F-4D97-AF65-F5344CB8AC3E}">
        <p14:creationId xmlns:p14="http://schemas.microsoft.com/office/powerpoint/2010/main" val="35437507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Saving a Binary Search Tree in a </a:t>
            </a:r>
            <a:r>
              <a:rPr lang="en-US" altLang="en-US" dirty="0" smtClean="0"/>
              <a:t>File </a:t>
            </a:r>
            <a:r>
              <a:rPr lang="en-US" altLang="en-US" sz="2000" b="0" dirty="0" smtClean="0"/>
              <a:t>(3 of 6)</a:t>
            </a:r>
            <a:endParaRPr lang="en-US" sz="2000" b="0" dirty="0"/>
          </a:p>
        </p:txBody>
      </p:sp>
      <p:sp>
        <p:nvSpPr>
          <p:cNvPr id="3" name="Text Placeholder 2"/>
          <p:cNvSpPr>
            <a:spLocks noGrp="1"/>
          </p:cNvSpPr>
          <p:nvPr>
            <p:ph type="body" idx="1"/>
          </p:nvPr>
        </p:nvSpPr>
        <p:spPr>
          <a:xfrm>
            <a:off x="457200" y="1600201"/>
            <a:ext cx="8229600" cy="933138"/>
          </a:xfrm>
        </p:spPr>
        <p:txBody>
          <a:bodyPr/>
          <a:lstStyle/>
          <a:p>
            <a:pPr marL="0" indent="0">
              <a:buNone/>
            </a:pPr>
            <a:r>
              <a:rPr lang="en-US" altLang="en-US" sz="2400" b="1" dirty="0" smtClean="0"/>
              <a:t>Figure 16-16 </a:t>
            </a:r>
            <a:r>
              <a:rPr lang="en-US" altLang="en-US" sz="2400" dirty="0" smtClean="0"/>
              <a:t>A </a:t>
            </a:r>
            <a:r>
              <a:rPr lang="en-US" altLang="en-US" sz="2400" dirty="0"/>
              <a:t>full tree saved in a file by using inorder </a:t>
            </a:r>
            <a:r>
              <a:rPr lang="en-US" altLang="en-US" sz="2400" dirty="0" smtClean="0"/>
              <a:t>traversal</a:t>
            </a:r>
            <a:endParaRPr lang="en-US" altLang="en-US" sz="2400" dirty="0"/>
          </a:p>
        </p:txBody>
      </p:sp>
      <p:pic>
        <p:nvPicPr>
          <p:cNvPr id="4" name="Picture 2" descr="A binary search tree has 30 as top node. 30’s left child is 20 and right child is 50. 30’s left child is 10 and right child is 25. 50’s left child is 40 and right child is 60. Beside the tree is a file with the following values: 10, 20, 25, 30, 40, 50, 60. Here, 30 is highlighted."/>
          <p:cNvPicPr>
            <a:picLocks noChangeAspect="1" noChangeArrowheads="1"/>
          </p:cNvPicPr>
          <p:nvPr/>
        </p:nvPicPr>
        <p:blipFill>
          <a:blip r:embed="rId2"/>
          <a:srcRect/>
          <a:stretch>
            <a:fillRect/>
          </a:stretch>
        </p:blipFill>
        <p:spPr bwMode="auto">
          <a:xfrm>
            <a:off x="830121" y="2707453"/>
            <a:ext cx="7483758" cy="252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4780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Saving a Binary Search Tree in a </a:t>
            </a:r>
            <a:r>
              <a:rPr lang="en-US" altLang="en-US" dirty="0" smtClean="0"/>
              <a:t>File </a:t>
            </a:r>
            <a:r>
              <a:rPr lang="en-US" altLang="en-US" sz="2000" b="0" dirty="0" smtClean="0"/>
              <a:t>(4 of 6)</a:t>
            </a:r>
            <a:endParaRPr lang="en-US" sz="2000" b="0" dirty="0"/>
          </a:p>
        </p:txBody>
      </p:sp>
      <p:sp>
        <p:nvSpPr>
          <p:cNvPr id="3" name="Text Placeholder 2"/>
          <p:cNvSpPr>
            <a:spLocks noGrp="1"/>
          </p:cNvSpPr>
          <p:nvPr>
            <p:ph type="body" idx="1"/>
          </p:nvPr>
        </p:nvSpPr>
        <p:spPr>
          <a:xfrm>
            <a:off x="457200" y="1600201"/>
            <a:ext cx="8229600" cy="558384"/>
          </a:xfrm>
        </p:spPr>
        <p:txBody>
          <a:bodyPr/>
          <a:lstStyle/>
          <a:p>
            <a:pPr marL="0" indent="0">
              <a:buNone/>
            </a:pPr>
            <a:r>
              <a:rPr lang="en-US" altLang="en-US" sz="2400" b="1" dirty="0" smtClean="0"/>
              <a:t>Figure 16-17 </a:t>
            </a:r>
            <a:r>
              <a:rPr lang="en-US" altLang="en-US" sz="2400" dirty="0" smtClean="0"/>
              <a:t>A </a:t>
            </a:r>
            <a:r>
              <a:rPr lang="en-US" altLang="en-US" sz="2400" dirty="0"/>
              <a:t>tree of minimum height that is not </a:t>
            </a:r>
            <a:r>
              <a:rPr lang="en-US" altLang="en-US" sz="2400" dirty="0" smtClean="0"/>
              <a:t>complete</a:t>
            </a:r>
            <a:endParaRPr lang="en-US" altLang="en-US" sz="2400" dirty="0"/>
          </a:p>
        </p:txBody>
      </p:sp>
      <p:pic>
        <p:nvPicPr>
          <p:cNvPr id="4" name="Picture 2" descr="A binary tree with empty nodes is given. The left branch of top node is as follows: Top node has a left child, which in turn has left and right children at level 2. Right child at level 2 has a left child, at level 3. Right branch of the top node is as follows: Top node has a right child, which in turn has left and right children at level 2. Left child at level 2 has a right child, at level 3."/>
          <p:cNvPicPr>
            <a:picLocks noChangeAspect="1" noChangeArrowheads="1"/>
          </p:cNvPicPr>
          <p:nvPr/>
        </p:nvPicPr>
        <p:blipFill>
          <a:blip r:embed="rId2"/>
          <a:srcRect/>
          <a:stretch>
            <a:fillRect/>
          </a:stretch>
        </p:blipFill>
        <p:spPr bwMode="auto">
          <a:xfrm>
            <a:off x="3050889" y="2446136"/>
            <a:ext cx="3042222" cy="3424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9758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Saving a Binary Search Tree in a </a:t>
            </a:r>
            <a:r>
              <a:rPr lang="en-US" altLang="en-US" dirty="0" smtClean="0"/>
              <a:t>File </a:t>
            </a:r>
            <a:r>
              <a:rPr lang="en-US" altLang="en-US" sz="2000" b="0" dirty="0" smtClean="0"/>
              <a:t>(5 of 6)</a:t>
            </a:r>
            <a:endParaRPr lang="en-US" sz="2000" b="0" dirty="0"/>
          </a:p>
        </p:txBody>
      </p:sp>
      <p:sp>
        <p:nvSpPr>
          <p:cNvPr id="3" name="Text Placeholder 2"/>
          <p:cNvSpPr>
            <a:spLocks noGrp="1"/>
          </p:cNvSpPr>
          <p:nvPr>
            <p:ph type="body" idx="1"/>
          </p:nvPr>
        </p:nvSpPr>
        <p:spPr>
          <a:xfrm>
            <a:off x="457200" y="1600200"/>
            <a:ext cx="8229600" cy="467603"/>
          </a:xfrm>
        </p:spPr>
        <p:txBody>
          <a:bodyPr/>
          <a:lstStyle/>
          <a:p>
            <a:pPr marL="0" indent="0">
              <a:buNone/>
            </a:pPr>
            <a:r>
              <a:rPr lang="en-US" altLang="en-US" sz="2400" dirty="0"/>
              <a:t>Building a minimum-height binary search </a:t>
            </a:r>
            <a:r>
              <a:rPr lang="en-US" altLang="en-US" sz="2400" dirty="0" smtClean="0"/>
              <a:t>tree</a:t>
            </a:r>
            <a:endParaRPr lang="en-US" altLang="en-US" sz="2400" dirty="0"/>
          </a:p>
        </p:txBody>
      </p:sp>
      <p:pic>
        <p:nvPicPr>
          <p:cNvPr id="4" name="Picture 6" descr="Computer code has 21 lines. The lines read as follows. Line 1. forward slash forward slash Builds a minimum-height binary search tree from n sorted values in a file period. Line 2. forward slash forward slash Returns a pointer to the tree’s root period. Line 3. read Tree left parenthesis tree p t r colon Binary Node Pointer comma n colon integer right parenthesis colon Binary Node Pointer. Line 4. left brace. Line 5, indented once. if left parenthesis n greater than sign 0 right parenthesis. Line 6, indented once. left brace. Line 7, indented twice. tree p t r equals pointer to new node with null p t r as its child pointers. Line 8, indented twice. forward slash forward slash Construct the left sub tree. Line 9, indented twice. left p t r equals read Tree left parenthesis tree p t r rightward arrow get Left Child p t r left parenthesis right parenthesis comma n forward slash 2 right parenthesis. Line 10, indented twice. tree p t r rightward arrow set Left Child p t r left parenthesis left p t r right parenthesis."/>
          <p:cNvPicPr>
            <a:picLocks noChangeAspect="1" noChangeArrowheads="1"/>
          </p:cNvPicPr>
          <p:nvPr/>
        </p:nvPicPr>
        <p:blipFill>
          <a:blip r:embed="rId2"/>
          <a:srcRect/>
          <a:stretch>
            <a:fillRect/>
          </a:stretch>
        </p:blipFill>
        <p:spPr bwMode="auto">
          <a:xfrm>
            <a:off x="651748" y="2490883"/>
            <a:ext cx="7840504" cy="2894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67578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Saving a Binary Search Tree in a </a:t>
            </a:r>
            <a:r>
              <a:rPr lang="en-US" altLang="en-US" dirty="0" smtClean="0"/>
              <a:t>File </a:t>
            </a:r>
            <a:r>
              <a:rPr lang="en-US" altLang="en-US" sz="2000" b="0" dirty="0" smtClean="0"/>
              <a:t>(6 of 6)</a:t>
            </a:r>
            <a:endParaRPr lang="en-US" sz="2000" b="0" dirty="0"/>
          </a:p>
        </p:txBody>
      </p:sp>
      <p:sp>
        <p:nvSpPr>
          <p:cNvPr id="3" name="Text Placeholder 2"/>
          <p:cNvSpPr>
            <a:spLocks noGrp="1"/>
          </p:cNvSpPr>
          <p:nvPr>
            <p:ph type="body" idx="1"/>
          </p:nvPr>
        </p:nvSpPr>
        <p:spPr>
          <a:xfrm>
            <a:off x="457200" y="1600200"/>
            <a:ext cx="8229600" cy="501555"/>
          </a:xfrm>
        </p:spPr>
        <p:txBody>
          <a:bodyPr/>
          <a:lstStyle/>
          <a:p>
            <a:pPr marL="0" indent="0">
              <a:buNone/>
            </a:pPr>
            <a:r>
              <a:rPr lang="en-US" altLang="en-US" sz="2400" dirty="0"/>
              <a:t>Building a minimum-height binary search </a:t>
            </a:r>
            <a:r>
              <a:rPr lang="en-US" altLang="en-US" sz="2400" dirty="0" smtClean="0"/>
              <a:t>tree</a:t>
            </a:r>
            <a:endParaRPr lang="en-US" altLang="en-US" sz="2400" dirty="0"/>
          </a:p>
        </p:txBody>
      </p:sp>
      <p:pic>
        <p:nvPicPr>
          <p:cNvPr id="4" name="Picture 3" descr="The computer code continues. Line 11, indented twice. forward slash forward slash Get the data item for this node. Line 12, indented twice. Root Item equals next data item from file. Line 13, indented twice. tree p t r rightward arrow set Item left parenthesis root Item right parenthesis. Line 14, indented twice. forward slash forward slash Construct the right sub tree. Line 15, indented twice. right p t r equals read Tree left parenthesis tree p t r rightward arrow get Right Child p t r left parenthesis right parenthesis comma left parenthesis n minus 1 right parenthesis forward slash 2 right parenthesis. Line 16, indented twice. tree p t r rightward arrow set Right Child p t r left parenthesis right p t r right parenthesis. Line 17, indented twice. return tree p t r. Line 18, indented once. right brace. Line 19, indented once. else. Line 20, indented twice. return null p t r. Line 21. right brace. "/>
          <p:cNvPicPr>
            <a:picLocks noChangeAspect="1" noChangeArrowheads="1"/>
          </p:cNvPicPr>
          <p:nvPr/>
        </p:nvPicPr>
        <p:blipFill>
          <a:blip r:embed="rId2"/>
          <a:srcRect/>
          <a:stretch>
            <a:fillRect/>
          </a:stretch>
        </p:blipFill>
        <p:spPr bwMode="auto">
          <a:xfrm>
            <a:off x="1078305" y="2492449"/>
            <a:ext cx="6987390" cy="307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40633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Tree Sort</a:t>
            </a:r>
            <a:endParaRPr lang="en-US" dirty="0"/>
          </a:p>
        </p:txBody>
      </p:sp>
      <p:sp>
        <p:nvSpPr>
          <p:cNvPr id="3" name="Text Placeholder 2"/>
          <p:cNvSpPr>
            <a:spLocks noGrp="1"/>
          </p:cNvSpPr>
          <p:nvPr>
            <p:ph type="body" idx="1"/>
          </p:nvPr>
        </p:nvSpPr>
        <p:spPr>
          <a:xfrm>
            <a:off x="457200" y="1600200"/>
            <a:ext cx="8229600" cy="515203"/>
          </a:xfrm>
        </p:spPr>
        <p:txBody>
          <a:bodyPr/>
          <a:lstStyle/>
          <a:p>
            <a:pPr marL="0" indent="0">
              <a:buNone/>
            </a:pPr>
            <a:r>
              <a:rPr lang="en-US" altLang="en-US" sz="2400" dirty="0"/>
              <a:t>Tree sort uses a binary search tree</a:t>
            </a:r>
            <a:r>
              <a:rPr lang="en-US" altLang="en-US" sz="2400" dirty="0" smtClean="0"/>
              <a:t>.</a:t>
            </a:r>
            <a:endParaRPr lang="en-US" altLang="en-US" sz="2400" dirty="0"/>
          </a:p>
        </p:txBody>
      </p:sp>
      <p:pic>
        <p:nvPicPr>
          <p:cNvPr id="4" name="Picture 6" descr="Computer code has 7 lines. The lines read as follows. Line 1. forward slash forward slash Sorts the integers in an array into ascending order period. Line 2. tree Sort left parenthesis an Array colon array comma n colon integer right parenthesis. Line 3. left brace. Line 4, indented once. Add an Array’s entries to a binary search tree b s t. Line 5, indented once. Traverse b s t in in order period As you visit b s t’s nodes comma copy their data items into successive. Line 6, indented twice. locations of an Array. Line 7. right brace. "/>
          <p:cNvPicPr>
            <a:picLocks noChangeAspect="1" noChangeArrowheads="1"/>
          </p:cNvPicPr>
          <p:nvPr/>
        </p:nvPicPr>
        <p:blipFill>
          <a:blip r:embed="rId2"/>
          <a:srcRect/>
          <a:stretch>
            <a:fillRect/>
          </a:stretch>
        </p:blipFill>
        <p:spPr bwMode="auto">
          <a:xfrm>
            <a:off x="549934" y="2659224"/>
            <a:ext cx="8044133" cy="1778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795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Link-Based </a:t>
            </a:r>
            <a:r>
              <a:rPr lang="en-US" altLang="en-US" dirty="0" smtClean="0"/>
              <a:t>Representation </a:t>
            </a:r>
            <a:r>
              <a:rPr lang="en-US" altLang="en-US" sz="2000" b="0" dirty="0" smtClean="0"/>
              <a:t>(1 of 3)</a:t>
            </a:r>
            <a:endParaRPr lang="en-US" sz="2000" b="0" dirty="0"/>
          </a:p>
        </p:txBody>
      </p:sp>
      <p:sp>
        <p:nvSpPr>
          <p:cNvPr id="3" name="Text Placeholder 2"/>
          <p:cNvSpPr>
            <a:spLocks noGrp="1"/>
          </p:cNvSpPr>
          <p:nvPr>
            <p:ph type="body" idx="1"/>
          </p:nvPr>
        </p:nvSpPr>
        <p:spPr>
          <a:xfrm>
            <a:off x="457200" y="1600201"/>
            <a:ext cx="8229600" cy="798226"/>
          </a:xfrm>
        </p:spPr>
        <p:txBody>
          <a:bodyPr/>
          <a:lstStyle/>
          <a:p>
            <a:pPr marL="0" indent="0">
              <a:buNone/>
            </a:pPr>
            <a:r>
              <a:rPr lang="en-US" altLang="en-US" sz="2200" b="1" dirty="0" smtClean="0"/>
              <a:t>Listing 16-2 </a:t>
            </a:r>
            <a:r>
              <a:rPr lang="en-US" altLang="en-US" sz="2200" dirty="0" smtClean="0"/>
              <a:t>The </a:t>
            </a:r>
            <a:r>
              <a:rPr lang="en-US" altLang="en-US" sz="2200" dirty="0"/>
              <a:t>header file containing the class </a:t>
            </a:r>
            <a:r>
              <a:rPr lang="en-US" altLang="en-US" sz="2200" b="1" dirty="0">
                <a:solidFill>
                  <a:schemeClr val="tx1"/>
                </a:solidFill>
              </a:rPr>
              <a:t>BinaryNode</a:t>
            </a:r>
            <a:r>
              <a:rPr lang="en-US" altLang="en-US" sz="2200" dirty="0">
                <a:solidFill>
                  <a:srgbClr val="FF0000"/>
                </a:solidFill>
              </a:rPr>
              <a:t> </a:t>
            </a:r>
            <a:r>
              <a:rPr lang="en-US" altLang="en-US" sz="2200" dirty="0"/>
              <a:t>for a link-based implementation of the </a:t>
            </a:r>
            <a:r>
              <a:rPr lang="en-US" altLang="en-US" sz="2200" dirty="0" smtClean="0"/>
              <a:t>A</a:t>
            </a:r>
            <a:r>
              <a:rPr lang="en-US" altLang="en-US" sz="100" dirty="0" smtClean="0"/>
              <a:t> </a:t>
            </a:r>
            <a:r>
              <a:rPr lang="en-US" altLang="en-US" sz="2200" dirty="0" smtClean="0"/>
              <a:t>D</a:t>
            </a:r>
            <a:r>
              <a:rPr lang="en-US" altLang="en-US" sz="100" dirty="0" smtClean="0"/>
              <a:t> </a:t>
            </a:r>
            <a:r>
              <a:rPr lang="en-US" altLang="en-US" sz="2200" dirty="0" smtClean="0"/>
              <a:t>T </a:t>
            </a:r>
            <a:r>
              <a:rPr lang="en-US" altLang="en-US" sz="2200" dirty="0"/>
              <a:t>binary </a:t>
            </a:r>
            <a:r>
              <a:rPr lang="en-US" altLang="en-US" sz="2200" dirty="0" smtClean="0"/>
              <a:t>tree</a:t>
            </a:r>
            <a:endParaRPr lang="en-US" altLang="en-US" sz="2200" dirty="0"/>
          </a:p>
        </p:txBody>
      </p:sp>
      <p:pic>
        <p:nvPicPr>
          <p:cNvPr id="4" name="Picture 6" descr="Computer code has 36 lines. The lines read as follows. Line 1. forward slash asterisk asterisk A class of nodes for a link dash based binary tree period. Line 2. at sign file Binary Node period h asterisk forward slash. Line 3. blank. Line 4. hash if n, d e f BINARY underscore NODE underscore. Line 5. hash define BINARY underscore NODE underscore. Line 6. hash include left angle bracket memory right angle bracket. Line 7. blank. Line 8. template left angle bracket class Item Type right angle bracket. Line 9. class Binary Node. Line 10. left brace. Line 11. private colon. Line 12, indented once. Item Type item semicolon forward slash forward slash Data portion. Line 13, indented once. s t d colon colon shared underscore p t r left angle bracket Binary Node left angle bracket Item Type right angle bracket right angle bracket left Child P t r semicolon forward slash forward slash Pointer to left child. Line 14, indented once. s t d colon colon shared underscore p t r left angle bracket Binary Node left angle bracket Item Type right angle bracket right angle bracket right Child P t r semicolon forward slash forward slash Pointer to right child. Line 15. blank. Line 16. public colon. Line 17, indented once. Binary Node left parenthesis right parenthesis semicolon. Line 18, indented once. Binary Node left parenthesis c o n s t Item Type ampersand an Item right parenthesis semicolon. Line 19, indented once. Binary Node left parenthesis c o n s t Item Type ampersand an Item comma. Line 20, indented twice. s t d colon colon shared underscore p t r left angle bracket Binary Node left angle bracket Item Type right angle bracket right angle bracket left P t r comma. Line 21, indented twice. s t d colon colon shared underscore p t r left angle bracket Binary Node left angle bracket Item Type right angle bracket right angle bracket right P t r right parenthesis semicol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806" y="2685978"/>
            <a:ext cx="6002387" cy="3592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38507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t>General </a:t>
            </a:r>
            <a:r>
              <a:rPr lang="en-US" altLang="en-US" dirty="0" smtClean="0"/>
              <a:t>Trees </a:t>
            </a:r>
            <a:r>
              <a:rPr lang="en-US" altLang="en-US" sz="2000" b="0" dirty="0" smtClean="0"/>
              <a:t>(1 of 3)</a:t>
            </a:r>
            <a:endParaRPr lang="en-US" sz="2000" b="0" dirty="0"/>
          </a:p>
        </p:txBody>
      </p:sp>
      <p:sp>
        <p:nvSpPr>
          <p:cNvPr id="3" name="Text Placeholder 2"/>
          <p:cNvSpPr>
            <a:spLocks noGrp="1"/>
          </p:cNvSpPr>
          <p:nvPr>
            <p:ph type="body" idx="1"/>
          </p:nvPr>
        </p:nvSpPr>
        <p:spPr>
          <a:xfrm>
            <a:off x="457200" y="1600201"/>
            <a:ext cx="8229600" cy="573374"/>
          </a:xfrm>
        </p:spPr>
        <p:txBody>
          <a:bodyPr/>
          <a:lstStyle/>
          <a:p>
            <a:pPr marL="0" indent="0">
              <a:buNone/>
            </a:pPr>
            <a:r>
              <a:rPr lang="en-US" altLang="en-US" sz="2400" b="1" dirty="0" smtClean="0"/>
              <a:t>Figure 16-18 </a:t>
            </a:r>
            <a:r>
              <a:rPr lang="en-US" altLang="en-US" sz="2400" dirty="0" smtClean="0"/>
              <a:t>A </a:t>
            </a:r>
            <a:r>
              <a:rPr lang="en-US" altLang="en-US" sz="2400" dirty="0"/>
              <a:t>general tree or an </a:t>
            </a:r>
            <a:r>
              <a:rPr lang="en-US" altLang="en-US" sz="2400" i="1" dirty="0"/>
              <a:t>n</a:t>
            </a:r>
            <a:r>
              <a:rPr lang="en-US" altLang="en-US" sz="2400" dirty="0"/>
              <a:t>-ary tree with n = </a:t>
            </a:r>
            <a:r>
              <a:rPr lang="en-US" altLang="en-US" sz="2400" dirty="0" smtClean="0"/>
              <a:t>3</a:t>
            </a:r>
            <a:endParaRPr lang="en-US" altLang="en-US" sz="2400" dirty="0"/>
          </a:p>
        </p:txBody>
      </p:sp>
      <p:pic>
        <p:nvPicPr>
          <p:cNvPr id="4" name="Picture 2" descr="A general tree has A as top node. A has three children, B, C and D, where B is leftmost and D is rightmost. B in turn has three children, E, F and G, where E is leftmost and G is rightmost. D has two children, H as leftmost and I as rightmost."/>
          <p:cNvPicPr>
            <a:picLocks noChangeAspect="1" noChangeArrowheads="1"/>
          </p:cNvPicPr>
          <p:nvPr/>
        </p:nvPicPr>
        <p:blipFill>
          <a:blip r:embed="rId2"/>
          <a:srcRect/>
          <a:stretch>
            <a:fillRect/>
          </a:stretch>
        </p:blipFill>
        <p:spPr bwMode="auto">
          <a:xfrm>
            <a:off x="1658156" y="2461126"/>
            <a:ext cx="5827688" cy="3151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2992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General </a:t>
            </a:r>
            <a:r>
              <a:rPr lang="en-US" altLang="en-US" dirty="0" smtClean="0"/>
              <a:t>Trees </a:t>
            </a:r>
            <a:r>
              <a:rPr lang="en-US" altLang="en-US" sz="2000" b="0" dirty="0" smtClean="0"/>
              <a:t>(2 of 3)</a:t>
            </a:r>
            <a:endParaRPr lang="en-US" sz="2000" b="0" dirty="0"/>
          </a:p>
        </p:txBody>
      </p:sp>
      <p:sp>
        <p:nvSpPr>
          <p:cNvPr id="3" name="Text Placeholder 2"/>
          <p:cNvSpPr>
            <a:spLocks noGrp="1"/>
          </p:cNvSpPr>
          <p:nvPr>
            <p:ph type="body" idx="1"/>
          </p:nvPr>
        </p:nvSpPr>
        <p:spPr>
          <a:xfrm>
            <a:off x="457200" y="1600201"/>
            <a:ext cx="8229600" cy="798226"/>
          </a:xfrm>
        </p:spPr>
        <p:txBody>
          <a:bodyPr/>
          <a:lstStyle/>
          <a:p>
            <a:pPr marL="0" indent="0">
              <a:buNone/>
            </a:pPr>
            <a:r>
              <a:rPr lang="en-US" altLang="en-US" sz="2400" b="1" dirty="0" smtClean="0"/>
              <a:t>Figure 16-19 </a:t>
            </a:r>
            <a:r>
              <a:rPr lang="en-US" altLang="en-US" sz="2400" dirty="0" smtClean="0"/>
              <a:t>An </a:t>
            </a:r>
            <a:r>
              <a:rPr lang="en-US" altLang="en-US" sz="2400" dirty="0"/>
              <a:t>implementation of a general tree and its equivalent binary </a:t>
            </a:r>
            <a:r>
              <a:rPr lang="en-US" altLang="en-US" sz="2400" dirty="0" smtClean="0"/>
              <a:t>tree</a:t>
            </a:r>
            <a:endParaRPr lang="en-US" altLang="en-US" sz="2400" dirty="0"/>
          </a:p>
        </p:txBody>
      </p:sp>
      <p:pic>
        <p:nvPicPr>
          <p:cNvPr id="4" name="Picture 2" descr="A general tree implementation has A as top node. A has one child, B. B has two children, E as leftmost and C as rightmost. E has child, F; which in turn has G, as its child. C has a child, D, which in turn has H as its child. H has a child, I. C, D, E, F, G and H do not have left children, while A does not have a right child. The general tree’s binary tree equivalent is as follows. A is top node of the binary tree. A’s right pointer is crossed out, while left pointer leads to its child, B. B’s left pointer points to E. E’s right pointer points to F and F’s right pointer points to G. Left pointers of E, F and G are crossed out. B’s right pointer points to C. C’s left pointer is crossed out and right pointer points to D. D’s right pointer is crossed out and left pointer points to H. H’s left pointer is crossed out and right pointer points to I, whose pointers are crossed out."/>
          <p:cNvPicPr>
            <a:picLocks noChangeAspect="1" noChangeArrowheads="1"/>
          </p:cNvPicPr>
          <p:nvPr/>
        </p:nvPicPr>
        <p:blipFill>
          <a:blip r:embed="rId2"/>
          <a:srcRect/>
          <a:stretch>
            <a:fillRect/>
          </a:stretch>
        </p:blipFill>
        <p:spPr bwMode="auto">
          <a:xfrm>
            <a:off x="543520" y="2685978"/>
            <a:ext cx="8056960" cy="282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39637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General </a:t>
            </a:r>
            <a:r>
              <a:rPr lang="en-US" altLang="en-US" dirty="0" smtClean="0"/>
              <a:t>Trees </a:t>
            </a:r>
            <a:r>
              <a:rPr lang="en-US" altLang="en-US" sz="2000" b="0" dirty="0" smtClean="0"/>
              <a:t>(3 of 3)</a:t>
            </a:r>
            <a:endParaRPr lang="en-US" sz="2000" b="0" dirty="0"/>
          </a:p>
        </p:txBody>
      </p:sp>
      <p:sp>
        <p:nvSpPr>
          <p:cNvPr id="3" name="Text Placeholder 2"/>
          <p:cNvSpPr>
            <a:spLocks noGrp="1"/>
          </p:cNvSpPr>
          <p:nvPr>
            <p:ph type="body" idx="1"/>
          </p:nvPr>
        </p:nvSpPr>
        <p:spPr>
          <a:xfrm>
            <a:off x="457200" y="1600200"/>
            <a:ext cx="8229600" cy="873177"/>
          </a:xfrm>
        </p:spPr>
        <p:txBody>
          <a:bodyPr/>
          <a:lstStyle/>
          <a:p>
            <a:pPr marL="0" indent="0">
              <a:buNone/>
            </a:pPr>
            <a:r>
              <a:rPr lang="en-US" altLang="en-US" sz="2400" b="1" dirty="0" smtClean="0"/>
              <a:t>Figure 16-20 </a:t>
            </a:r>
            <a:r>
              <a:rPr lang="en-US" altLang="en-US" sz="2400" dirty="0" smtClean="0"/>
              <a:t>An </a:t>
            </a:r>
            <a:r>
              <a:rPr lang="en-US" altLang="en-US" sz="2400" dirty="0"/>
              <a:t>implementation of the </a:t>
            </a:r>
            <a:r>
              <a:rPr lang="en-US" altLang="en-US" sz="2400" i="1" dirty="0"/>
              <a:t>n</a:t>
            </a:r>
            <a:r>
              <a:rPr lang="en-US" altLang="en-US" sz="2400" dirty="0"/>
              <a:t>-ary </a:t>
            </a:r>
            <a:r>
              <a:rPr lang="en-US" altLang="en-US" sz="2400" dirty="0" smtClean="0"/>
              <a:t>tree </a:t>
            </a:r>
            <a:r>
              <a:rPr lang="en-US" altLang="en-US" sz="2400" dirty="0"/>
              <a:t>in Figure </a:t>
            </a:r>
            <a:r>
              <a:rPr lang="en-US" altLang="en-US" sz="2400" dirty="0" smtClean="0"/>
              <a:t>16-18(see slide 70)</a:t>
            </a:r>
            <a:endParaRPr lang="en-US" altLang="en-US" sz="2400" dirty="0"/>
          </a:p>
        </p:txBody>
      </p:sp>
      <p:pic>
        <p:nvPicPr>
          <p:cNvPr id="4" name="Picture 2" descr="A binary tree has A as top node. A has three children, B, C and D, where B is leftmost and D is rightmost. B in turn has three children, E, F and G, where E is leftmost and G is rightmost. D has two children, H as leftmost and I as rightmost. All three pointers are crossed out in C, E, F, G, H and I. D’s middle pointer alone is crossed out."/>
          <p:cNvPicPr>
            <a:picLocks noChangeAspect="1" noChangeArrowheads="1"/>
          </p:cNvPicPr>
          <p:nvPr/>
        </p:nvPicPr>
        <p:blipFill>
          <a:blip r:embed="rId2"/>
          <a:srcRect/>
          <a:stretch>
            <a:fillRect/>
          </a:stretch>
        </p:blipFill>
        <p:spPr bwMode="auto">
          <a:xfrm>
            <a:off x="1193600" y="2593299"/>
            <a:ext cx="6756800" cy="3379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15738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IN"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102271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Link-Based </a:t>
            </a:r>
            <a:r>
              <a:rPr lang="en-US" altLang="en-US" dirty="0" smtClean="0"/>
              <a:t>Representation </a:t>
            </a:r>
            <a:r>
              <a:rPr lang="en-US" altLang="en-US" sz="2000" b="0" dirty="0" smtClean="0"/>
              <a:t>(2 of 3)</a:t>
            </a:r>
            <a:endParaRPr lang="en-US" sz="2000" b="0" dirty="0"/>
          </a:p>
        </p:txBody>
      </p:sp>
      <p:sp>
        <p:nvSpPr>
          <p:cNvPr id="3" name="Text Placeholder 2"/>
          <p:cNvSpPr>
            <a:spLocks noGrp="1"/>
          </p:cNvSpPr>
          <p:nvPr>
            <p:ph type="body" idx="1"/>
          </p:nvPr>
        </p:nvSpPr>
        <p:spPr>
          <a:xfrm>
            <a:off x="457200" y="1600200"/>
            <a:ext cx="8229600" cy="483433"/>
          </a:xfrm>
        </p:spPr>
        <p:txBody>
          <a:bodyPr/>
          <a:lstStyle/>
          <a:p>
            <a:pPr marL="0" indent="0">
              <a:buNone/>
            </a:pPr>
            <a:r>
              <a:rPr lang="en-US" altLang="en-US" sz="2400" b="1" dirty="0" smtClean="0"/>
              <a:t>Listing 16-2 [Continued]</a:t>
            </a:r>
            <a:endParaRPr lang="en-US" altLang="en-US" sz="2400" b="1" dirty="0"/>
          </a:p>
        </p:txBody>
      </p:sp>
      <p:pic>
        <p:nvPicPr>
          <p:cNvPr id="4" name="Picture 2" descr="The computer code continues. Line 22. blank. Line 23, indented once. void set Item left parenthesis c o n s t Item Type ampersand an Item right parenthesis semicolon. Line 24, indented once. Item Type get Item left parenthesis right parenthesis c o n s t semicolon. Line 25. blank. Line 26, indented once. b o o l is Leaf left parenthesis right parenthesis c o n s t semicolon. Line 27. blank. Line 28, indented once. auto get Left Child P t r left parenthesis right parenthesis c o n s t semicolon. Line 29, indented once. auto get Right Child P t r left parenthesis right parenthesis c o n s t semicolon. Line 30. blank. Line 31, indented once. void set Left Child P t r left parenthesis s t d colon colon shared underscore p t r left angle bracket Binary Node left angle bracket Item Type right angle bracket right angle bracket left P t r right parenthesis semicolon. Line 32, indented once. void set Right Child P t r left parenthesis s t d colon colon shared underscore p t r left angle bracket Binary Node left angle bracket Item Type right angle bracket right angle bracket right P t r right parenthesis semicolon. Line 33. right brace semicolon forward slash forward slash end Binary Node. Line 34. blank. Line 35. hash include double quote Binary Node period c p p double quote. Line 36. hash end if.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35" y="2371183"/>
            <a:ext cx="7588129" cy="332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5528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Link-Based </a:t>
            </a:r>
            <a:r>
              <a:rPr lang="en-US" altLang="en-US" dirty="0" smtClean="0"/>
              <a:t>Representation </a:t>
            </a:r>
            <a:r>
              <a:rPr lang="en-US" altLang="en-US" sz="2000" b="0" dirty="0" smtClean="0"/>
              <a:t>(3 of 3)</a:t>
            </a:r>
            <a:endParaRPr lang="en-US" sz="2000" b="0" dirty="0"/>
          </a:p>
        </p:txBody>
      </p:sp>
      <p:sp>
        <p:nvSpPr>
          <p:cNvPr id="3" name="Text Placeholder 2"/>
          <p:cNvSpPr>
            <a:spLocks noGrp="1"/>
          </p:cNvSpPr>
          <p:nvPr>
            <p:ph type="body" idx="1"/>
          </p:nvPr>
        </p:nvSpPr>
        <p:spPr>
          <a:xfrm>
            <a:off x="457200" y="1600200"/>
            <a:ext cx="8229600" cy="528403"/>
          </a:xfrm>
        </p:spPr>
        <p:txBody>
          <a:bodyPr/>
          <a:lstStyle/>
          <a:p>
            <a:pPr marL="0" indent="0">
              <a:buNone/>
            </a:pPr>
            <a:r>
              <a:rPr lang="en-US" altLang="en-US" sz="2400" b="1" dirty="0" smtClean="0">
                <a:solidFill>
                  <a:schemeClr val="tx1"/>
                </a:solidFill>
              </a:rPr>
              <a:t>Figure 16-2 </a:t>
            </a:r>
            <a:r>
              <a:rPr lang="en-US" altLang="en-US" sz="2400" dirty="0" smtClean="0"/>
              <a:t>A </a:t>
            </a:r>
            <a:r>
              <a:rPr lang="en-US" altLang="en-US" sz="2400" dirty="0"/>
              <a:t>link-based implementation of a binary </a:t>
            </a:r>
            <a:r>
              <a:rPr lang="en-US" altLang="en-US" sz="2400" dirty="0" smtClean="0"/>
              <a:t>tree</a:t>
            </a:r>
            <a:endParaRPr lang="en-US" altLang="en-US" sz="2400" dirty="0"/>
          </a:p>
        </p:txBody>
      </p:sp>
      <p:pic>
        <p:nvPicPr>
          <p:cNvPr id="4" name="Picture 2" descr="Link based implementation of a binary tree has root P t r as top node. Root P t r has a node titled, item. Item has two pointers. Left pointer is titled left child p t r, which leads to a node with two pointers for itself. Right pointer is titled right child p t r, which leads to a node with two pointers for itself. The tree continues in the same fash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801" y="2416153"/>
            <a:ext cx="5148398" cy="328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7311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8973</TotalTime>
  <Words>1610</Words>
  <Application>Microsoft Office PowerPoint</Application>
  <PresentationFormat>On-screen Show (4:3)</PresentationFormat>
  <Paragraphs>180</Paragraphs>
  <Slides>73</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73</vt:i4>
      </vt:variant>
    </vt:vector>
  </HeadingPairs>
  <TitlesOfParts>
    <vt:vector size="79" baseType="lpstr">
      <vt:lpstr>Arial</vt:lpstr>
      <vt:lpstr>Noto Sans Symbols</vt:lpstr>
      <vt:lpstr>Times New Roman</vt:lpstr>
      <vt:lpstr>Verdana</vt:lpstr>
      <vt:lpstr>508 Lecture</vt:lpstr>
      <vt:lpstr>1_508 Lecture</vt:lpstr>
      <vt:lpstr>Data Abstraction &amp; Problem Solving with C++: Walls and Mirrors</vt:lpstr>
      <vt:lpstr>Nodes in a Binary Tree</vt:lpstr>
      <vt:lpstr>Array-Based Representation (1 of 4)</vt:lpstr>
      <vt:lpstr>Array-Based Representation (2 of 4)</vt:lpstr>
      <vt:lpstr>Array-Based Representation (3 of 4)</vt:lpstr>
      <vt:lpstr>Array-Based Representation (4 of 4)</vt:lpstr>
      <vt:lpstr>Link-Based Representation (1 of 3)</vt:lpstr>
      <vt:lpstr>Link-Based Representation (2 of 3)</vt:lpstr>
      <vt:lpstr>Link-Based Representation (3 of 3)</vt:lpstr>
      <vt:lpstr>The Header File (1 of 6)</vt:lpstr>
      <vt:lpstr>The Header File (2 of 6)</vt:lpstr>
      <vt:lpstr>The Header File (3 of 6)</vt:lpstr>
      <vt:lpstr>The Header File (4 of 6)</vt:lpstr>
      <vt:lpstr>The Header File (5 of 6)</vt:lpstr>
      <vt:lpstr>The Header File (6 of 6)</vt:lpstr>
      <vt:lpstr>The Implementation (1 of 16)</vt:lpstr>
      <vt:lpstr>The Implementation (2 of 16)</vt:lpstr>
      <vt:lpstr>The Implementation (3 of 16)</vt:lpstr>
      <vt:lpstr>The Implementation (4 of 16)</vt:lpstr>
      <vt:lpstr>The Implementation (5 of 16)</vt:lpstr>
      <vt:lpstr>The Implementation (6 of 16)</vt:lpstr>
      <vt:lpstr>The Implementation (7 of 16)</vt:lpstr>
      <vt:lpstr>The Implementation (8 of 16)</vt:lpstr>
      <vt:lpstr>The Implementation (9 of 16)</vt:lpstr>
      <vt:lpstr>The Implementation (10 of 16)</vt:lpstr>
      <vt:lpstr>The Implementation (11 of 16)</vt:lpstr>
      <vt:lpstr>The Implementation (12 of 16)</vt:lpstr>
      <vt:lpstr>The Implementation (13 of 16)</vt:lpstr>
      <vt:lpstr>The Implementation (14 of 16)</vt:lpstr>
      <vt:lpstr>The Implementation (15 of 16)</vt:lpstr>
      <vt:lpstr>The Implementation (16 of 16)</vt:lpstr>
      <vt:lpstr>Link-Based Implementation of the A D T Binary Search Tree (1 of 26)</vt:lpstr>
      <vt:lpstr>Link-Based Implementation of the A D T Binary Search Tree (2 of 26)</vt:lpstr>
      <vt:lpstr>Link-Based Implementation of the A D T Binary Search Tree (3 of 26)</vt:lpstr>
      <vt:lpstr>Link-Based Implementation of the A D T Binary Search Tree (4 of 26)</vt:lpstr>
      <vt:lpstr>Link-Based Implementation of the A D T Binary Search Tree (5 of 26)</vt:lpstr>
      <vt:lpstr>Link-Based Implementation of the A D T Binary Search Tree (6 of 26)</vt:lpstr>
      <vt:lpstr>Link-Based Implementation of the A D T Binary Search Tree (7 of 26)</vt:lpstr>
      <vt:lpstr>Link-Based Implementation of the A D T Binary Search Tree (8 of 26)</vt:lpstr>
      <vt:lpstr>Link-Based Implementation of the A D T Binary Search Tree (9 of 26)</vt:lpstr>
      <vt:lpstr>Link-Based Implementation of the A D T Binary Search Tree (10 of 26)</vt:lpstr>
      <vt:lpstr>Link-Based Implementation of the A D T Binary Search Tree (11 of 26)</vt:lpstr>
      <vt:lpstr>Link-Based Implementation of the A D T Binary Search Tree (12 of 26)</vt:lpstr>
      <vt:lpstr>Link-Based Implementation of the A D T Binary Search Tree (13 of 26)</vt:lpstr>
      <vt:lpstr>Link-Based Implementation of the A D T Binary Search Tree (14 of 26)</vt:lpstr>
      <vt:lpstr>Link-Based Implementation of the A D T Binary Search Tree (15 of 26)</vt:lpstr>
      <vt:lpstr>Link-Based Implementation of the A D T Binary Search Tree (16 of 26)</vt:lpstr>
      <vt:lpstr>Link-Based Implementation of the A D T Binary Search Tree (17 of 26)</vt:lpstr>
      <vt:lpstr>Link-Based Implementation of the A D T Binary Search Tree (18 of 26)</vt:lpstr>
      <vt:lpstr>Link-Based Implementation of the A D T Binary Search Tree (19 of 26)</vt:lpstr>
      <vt:lpstr>Link-Based Implementation of the A D T Binary Search Tree (20 of 26)</vt:lpstr>
      <vt:lpstr>Link-Based Implementation of the A D T Binary Search Tree (21 of 26)</vt:lpstr>
      <vt:lpstr>Link-Based Implementation of the A D T Binary Search Tree (22 of 26)</vt:lpstr>
      <vt:lpstr>Link-Based Implementation of the A D T Binary Search Tree (23 of 26)</vt:lpstr>
      <vt:lpstr>Link-Based Implementation of the A D T Binary Search Tree (24 of 26)</vt:lpstr>
      <vt:lpstr>Link-Based Implementation of the A D T Binary Search Tree (25 of 26)</vt:lpstr>
      <vt:lpstr>Link-Based Implementation of the A D T Binary Search Tree (26 of 26)</vt:lpstr>
      <vt:lpstr>The Class BinarySearchTree (1 of 5)</vt:lpstr>
      <vt:lpstr>The Class BinarySearchTree (2 of 5)</vt:lpstr>
      <vt:lpstr>The Class BinarySearchTree (3 of 5)</vt:lpstr>
      <vt:lpstr>The Class BinarySearchTree (4 of 5)</vt:lpstr>
      <vt:lpstr>The Class BinarySearchTree (5 of 5)</vt:lpstr>
      <vt:lpstr>Saving a Binary Search Tree in a File (1 of 6)</vt:lpstr>
      <vt:lpstr>Saving a Binary Search Tree in a File (2 of 6)</vt:lpstr>
      <vt:lpstr>Saving a Binary Search Tree in a File (3 of 6)</vt:lpstr>
      <vt:lpstr>Saving a Binary Search Tree in a File (4 of 6)</vt:lpstr>
      <vt:lpstr>Saving a Binary Search Tree in a File (5 of 6)</vt:lpstr>
      <vt:lpstr>Saving a Binary Search Tree in a File (6 of 6)</vt:lpstr>
      <vt:lpstr>Tree Sort</vt:lpstr>
      <vt:lpstr>General Trees (1 of 3)</vt:lpstr>
      <vt:lpstr>General Trees (2 of 3)</vt:lpstr>
      <vt:lpstr>General Trees (3 of 3)</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Abstraction &amp; Problem Solving with C++: Walls and Mirrors, 7e</dc:title>
  <dc:subject>Computer Science</dc:subject>
  <dc:creator>Carrano/Henry</dc:creator>
  <cp:keywords>Data Abstraction</cp:keywords>
  <cp:lastModifiedBy>KV, Suman (Cognizant)</cp:lastModifiedBy>
  <cp:revision>1012</cp:revision>
  <dcterms:modified xsi:type="dcterms:W3CDTF">2018-04-06T13:45:18Z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